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11"/>
  </p:notesMasterIdLst>
  <p:handoutMasterIdLst>
    <p:handoutMasterId r:id="rId12"/>
  </p:handoutMasterIdLst>
  <p:sldIdLst>
    <p:sldId id="360" r:id="rId5"/>
    <p:sldId id="265" r:id="rId6"/>
    <p:sldId id="261" r:id="rId7"/>
    <p:sldId id="276" r:id="rId8"/>
    <p:sldId id="350" r:id="rId9"/>
    <p:sldId id="361" r:id="rId10"/>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BE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65859" autoAdjust="0"/>
  </p:normalViewPr>
  <p:slideViewPr>
    <p:cSldViewPr snapToGrid="0" showGuides="1">
      <p:cViewPr>
        <p:scale>
          <a:sx n="46" d="100"/>
          <a:sy n="46" d="100"/>
        </p:scale>
        <p:origin x="1438" y="350"/>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presProps" Target="presProps.xml" /><Relationship Id="rId3" Type="http://schemas.openxmlformats.org/officeDocument/2006/relationships/customXml" Target="../customXml/item3.xml" /><Relationship Id="rId7" Type="http://schemas.openxmlformats.org/officeDocument/2006/relationships/slide" Target="slides/slide3.xml" /><Relationship Id="rId12" Type="http://schemas.openxmlformats.org/officeDocument/2006/relationships/handoutMaster" Target="handoutMasters/handoutMaster1.xml" /><Relationship Id="rId2" Type="http://schemas.openxmlformats.org/officeDocument/2006/relationships/customXml" Target="../customXml/item2.xml" /><Relationship Id="rId16" Type="http://schemas.openxmlformats.org/officeDocument/2006/relationships/tableStyles" Target="tableStyle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notesMaster" Target="notesMasters/notesMaster1.xml" /><Relationship Id="rId5" Type="http://schemas.openxmlformats.org/officeDocument/2006/relationships/slide" Target="slides/slide1.xml" /><Relationship Id="rId15" Type="http://schemas.openxmlformats.org/officeDocument/2006/relationships/theme" Target="theme/theme1.xml" /><Relationship Id="rId10" Type="http://schemas.openxmlformats.org/officeDocument/2006/relationships/slide" Target="slides/slide6.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viewProps" Target="viewProp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3FAA5B-03B7-4724-BBA4-86AB37DD8B19}" type="datetime1">
              <a:rPr lang="en-GB" smtClean="0"/>
              <a:t>29/06/2026</a:t>
            </a:fld>
            <a:endParaRPr lang="en-GB"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03308A-A8B4-43FF-8C57-7C15CEEAA8C3}" type="slidenum">
              <a:rPr lang="en-GB" smtClean="0"/>
              <a:t>‹#›</a:t>
            </a:fld>
            <a:endParaRPr lang="en-GB"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0CEB934-2E0E-4BC3-801C-A4BDAA2D065B}" type="datetime1">
              <a:rPr lang="en-GB" smtClean="0"/>
              <a:t>29/06/2026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2F9892-4FA8-4E47-8751-DA9332AF5A19}" type="slidenum">
              <a:rPr lang="en-GB" smtClean="0"/>
              <a:t>‹#›</a:t>
            </a:fld>
            <a:endParaRPr lang="en-GB"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dirty="0">
                <a:solidFill>
                  <a:schemeClr val="tx1"/>
                </a:solidFill>
                <a:effectLst/>
                <a:latin typeface="+mn-lt"/>
                <a:ea typeface="+mn-ea"/>
                <a:cs typeface="+mn-cs"/>
              </a:rPr>
              <a:t>John 4:3–43</a:t>
            </a:r>
            <a:r>
              <a:rPr lang="en-GB" sz="1200" b="1" kern="1200" dirty="0">
                <a:solidFill>
                  <a:schemeClr val="tx1"/>
                </a:solidFill>
                <a:effectLst/>
                <a:latin typeface="+mn-lt"/>
                <a:ea typeface="+mn-ea"/>
                <a:cs typeface="+mn-cs"/>
              </a:rPr>
              <a:t> (ESV)</a:t>
            </a:r>
            <a:r>
              <a:rPr lang="en-GB" sz="1200" kern="1200" dirty="0">
                <a:solidFill>
                  <a:schemeClr val="tx1"/>
                </a:solidFill>
                <a:effectLst/>
                <a:latin typeface="+mn-lt"/>
                <a:ea typeface="+mn-ea"/>
                <a:cs typeface="+mn-cs"/>
              </a:rPr>
              <a:t> </a:t>
            </a:r>
          </a:p>
          <a:p>
            <a:r>
              <a:rPr lang="en-GB" sz="1200" b="1" u="none" strike="noStrike" kern="1200" dirty="0">
                <a:solidFill>
                  <a:schemeClr val="tx1"/>
                </a:solidFill>
                <a:effectLst/>
                <a:latin typeface="+mn-lt"/>
                <a:ea typeface="+mn-ea"/>
                <a:cs typeface="+mn-cs"/>
              </a:rPr>
              <a:t>3</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 left Judea and departed again for Galilee. </a:t>
            </a:r>
            <a:r>
              <a:rPr lang="en-GB" sz="1200" b="1" u="none" strike="noStrike" kern="1200" dirty="0">
                <a:solidFill>
                  <a:schemeClr val="tx1"/>
                </a:solidFill>
                <a:effectLst/>
                <a:latin typeface="+mn-lt"/>
                <a:ea typeface="+mn-ea"/>
                <a:cs typeface="+mn-cs"/>
              </a:rPr>
              <a:t>4</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had to pass through Samaria. </a:t>
            </a:r>
            <a:r>
              <a:rPr lang="en-GB" sz="1200" b="1" u="none" strike="noStrike" kern="1200" dirty="0">
                <a:solidFill>
                  <a:schemeClr val="tx1"/>
                </a:solidFill>
                <a:effectLst/>
                <a:latin typeface="+mn-lt"/>
                <a:ea typeface="+mn-ea"/>
                <a:cs typeface="+mn-cs"/>
              </a:rPr>
              <a:t>5</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he came to a town of Samaria called Sychar, near the field that Jacob had given to his son Joseph. </a:t>
            </a:r>
            <a:r>
              <a:rPr lang="en-GB" sz="1200" b="1" u="none" strike="noStrike" kern="1200" dirty="0">
                <a:solidFill>
                  <a:schemeClr val="tx1"/>
                </a:solidFill>
                <a:effectLst/>
                <a:latin typeface="+mn-lt"/>
                <a:ea typeface="+mn-ea"/>
                <a:cs typeface="+mn-cs"/>
              </a:rPr>
              <a:t>6</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Jacob’s well was there; so Jesus, wearied as he was from his journey, was sitting beside the well. It was about the sixth hour. </a:t>
            </a:r>
          </a:p>
          <a:p>
            <a:r>
              <a:rPr lang="en-GB" sz="1200" b="1" u="none" strike="noStrike" kern="1200" dirty="0">
                <a:solidFill>
                  <a:schemeClr val="tx1"/>
                </a:solidFill>
                <a:effectLst/>
                <a:latin typeface="+mn-lt"/>
                <a:ea typeface="+mn-ea"/>
                <a:cs typeface="+mn-cs"/>
              </a:rPr>
              <a:t>7</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woman from Samaria came to draw water. Jesus said to her, “Give me a drink.” </a:t>
            </a:r>
            <a:r>
              <a:rPr lang="en-GB" sz="1200" b="1" u="none" strike="noStrike" kern="1200" dirty="0">
                <a:solidFill>
                  <a:schemeClr val="tx1"/>
                </a:solidFill>
                <a:effectLst/>
                <a:latin typeface="+mn-lt"/>
                <a:ea typeface="+mn-ea"/>
                <a:cs typeface="+mn-cs"/>
              </a:rPr>
              <a:t>8</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his disciples had gone away into the city to buy food.) </a:t>
            </a:r>
            <a:r>
              <a:rPr lang="en-GB" sz="1200" b="1" u="none" strike="noStrike" kern="1200" dirty="0">
                <a:solidFill>
                  <a:schemeClr val="tx1"/>
                </a:solidFill>
                <a:effectLst/>
                <a:latin typeface="+mn-lt"/>
                <a:ea typeface="+mn-ea"/>
                <a:cs typeface="+mn-cs"/>
              </a:rPr>
              <a:t>9</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Samaritan woman said to him, “How is it that you, a Jew, ask for a drink from me, a woman of Samaria?” (For Jews have no dealings with Samaritans.) </a:t>
            </a:r>
            <a:r>
              <a:rPr lang="en-GB" sz="1200" b="1" u="none" strike="noStrike" kern="1200" dirty="0">
                <a:solidFill>
                  <a:schemeClr val="tx1"/>
                </a:solidFill>
                <a:effectLst/>
                <a:latin typeface="+mn-lt"/>
                <a:ea typeface="+mn-ea"/>
                <a:cs typeface="+mn-cs"/>
              </a:rPr>
              <a:t>10</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answered her, “If you knew the gift of God, and who it is that is saying to you, ‘Give me a drink,’ you would have asked him, and he would have given you living water.” </a:t>
            </a:r>
            <a:r>
              <a:rPr lang="en-GB" sz="1200" b="1" u="none" strike="noStrike" kern="1200" dirty="0">
                <a:solidFill>
                  <a:schemeClr val="tx1"/>
                </a:solidFill>
                <a:effectLst/>
                <a:latin typeface="+mn-lt"/>
                <a:ea typeface="+mn-ea"/>
                <a:cs typeface="+mn-cs"/>
              </a:rPr>
              <a:t>11</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woman said to him, “Sir, you have nothing to draw water with, and the well is deep. Where do you get that living water? </a:t>
            </a:r>
            <a:r>
              <a:rPr lang="en-GB" sz="1200" b="1" u="none" strike="noStrike" kern="1200" dirty="0">
                <a:solidFill>
                  <a:schemeClr val="tx1"/>
                </a:solidFill>
                <a:effectLst/>
                <a:latin typeface="+mn-lt"/>
                <a:ea typeface="+mn-ea"/>
                <a:cs typeface="+mn-cs"/>
              </a:rPr>
              <a:t>12</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you greater than our father Jacob? He gave us the well and drank from it himself, as did his sons and his livestock.” </a:t>
            </a:r>
            <a:r>
              <a:rPr lang="en-GB" sz="1200" b="1" u="none" strike="noStrike" kern="1200" dirty="0">
                <a:solidFill>
                  <a:schemeClr val="tx1"/>
                </a:solidFill>
                <a:effectLst/>
                <a:latin typeface="+mn-lt"/>
                <a:ea typeface="+mn-ea"/>
                <a:cs typeface="+mn-cs"/>
              </a:rPr>
              <a:t>13</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said to her, “Everyone who drinks of this water will be thirsty again, </a:t>
            </a:r>
            <a:r>
              <a:rPr lang="en-GB" sz="1200" b="1" u="none" strike="noStrike" kern="1200" dirty="0">
                <a:solidFill>
                  <a:schemeClr val="tx1"/>
                </a:solidFill>
                <a:effectLst/>
                <a:latin typeface="+mn-lt"/>
                <a:ea typeface="+mn-ea"/>
                <a:cs typeface="+mn-cs"/>
              </a:rPr>
              <a:t>14</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whoever drinks of the water that I will give him will never be thirsty again. The water that I will give him will become in him a spring of water welling up to eternal life.” </a:t>
            </a:r>
            <a:r>
              <a:rPr lang="en-GB" sz="1200" b="1" u="none" strike="noStrike" kern="1200" dirty="0">
                <a:solidFill>
                  <a:schemeClr val="tx1"/>
                </a:solidFill>
                <a:effectLst/>
                <a:latin typeface="+mn-lt"/>
                <a:ea typeface="+mn-ea"/>
                <a:cs typeface="+mn-cs"/>
              </a:rPr>
              <a:t>15</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woman said to him, “Sir, give me this water, so that I will not be thirsty or have to come here to draw water.” </a:t>
            </a:r>
          </a:p>
          <a:p>
            <a:r>
              <a:rPr lang="en-GB" sz="1200" b="1" u="none" strike="noStrike" kern="1200" dirty="0">
                <a:solidFill>
                  <a:schemeClr val="tx1"/>
                </a:solidFill>
                <a:effectLst/>
                <a:latin typeface="+mn-lt"/>
                <a:ea typeface="+mn-ea"/>
                <a:cs typeface="+mn-cs"/>
              </a:rPr>
              <a:t>16</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said to her, “Go, call your husband, and come here.” </a:t>
            </a:r>
            <a:r>
              <a:rPr lang="en-GB" sz="1200" b="1" u="none" strike="noStrike" kern="1200" dirty="0">
                <a:solidFill>
                  <a:schemeClr val="tx1"/>
                </a:solidFill>
                <a:effectLst/>
                <a:latin typeface="+mn-lt"/>
                <a:ea typeface="+mn-ea"/>
                <a:cs typeface="+mn-cs"/>
              </a:rPr>
              <a:t>17</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woman answered him, “I have no husband.” Jesus said to her, “You are right in saying, ‘I have no husband’; </a:t>
            </a:r>
            <a:r>
              <a:rPr lang="en-GB" sz="1200" b="1" u="none" strike="noStrike" kern="1200" dirty="0">
                <a:solidFill>
                  <a:schemeClr val="tx1"/>
                </a:solidFill>
                <a:effectLst/>
                <a:latin typeface="+mn-lt"/>
                <a:ea typeface="+mn-ea"/>
                <a:cs typeface="+mn-cs"/>
              </a:rPr>
              <a:t>18</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you have had five husbands, and the one you now have is not your husband. What you have said is true.” </a:t>
            </a:r>
            <a:r>
              <a:rPr lang="en-GB" sz="1200" b="1" u="none" strike="noStrike" kern="1200" dirty="0">
                <a:solidFill>
                  <a:schemeClr val="tx1"/>
                </a:solidFill>
                <a:effectLst/>
                <a:latin typeface="+mn-lt"/>
                <a:ea typeface="+mn-ea"/>
                <a:cs typeface="+mn-cs"/>
              </a:rPr>
              <a:t>19</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woman said to him, “Sir, I perceive that you are a prophet. </a:t>
            </a:r>
            <a:r>
              <a:rPr lang="en-GB" sz="1200" b="1" u="none" strike="noStrike" kern="1200" dirty="0">
                <a:solidFill>
                  <a:schemeClr val="tx1"/>
                </a:solidFill>
                <a:effectLst/>
                <a:latin typeface="+mn-lt"/>
                <a:ea typeface="+mn-ea"/>
                <a:cs typeface="+mn-cs"/>
              </a:rPr>
              <a:t>20</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Our fathers worshiped on this mountain, but you say that in Jerusalem is the place where people ought to worship.” </a:t>
            </a:r>
            <a:r>
              <a:rPr lang="en-GB" sz="1200" b="1" u="none" strike="noStrike" kern="1200" dirty="0">
                <a:solidFill>
                  <a:schemeClr val="tx1"/>
                </a:solidFill>
                <a:effectLst/>
                <a:latin typeface="+mn-lt"/>
                <a:ea typeface="+mn-ea"/>
                <a:cs typeface="+mn-cs"/>
              </a:rPr>
              <a:t>21</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said to her, “Woman, believe me, the hour is coming when neither on this mountain nor in Jerusalem will you worship the Father. </a:t>
            </a:r>
            <a:r>
              <a:rPr lang="en-GB" sz="1200" b="1" u="none" strike="noStrike" kern="1200" dirty="0">
                <a:solidFill>
                  <a:schemeClr val="tx1"/>
                </a:solidFill>
                <a:effectLst/>
                <a:latin typeface="+mn-lt"/>
                <a:ea typeface="+mn-ea"/>
                <a:cs typeface="+mn-cs"/>
              </a:rPr>
              <a:t>22</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worship what you do not know; we worship what we know, for salvation is from the Jews. </a:t>
            </a:r>
            <a:r>
              <a:rPr lang="en-GB" sz="1200" b="1" u="none" strike="noStrike" kern="1200" dirty="0">
                <a:solidFill>
                  <a:schemeClr val="tx1"/>
                </a:solidFill>
                <a:effectLst/>
                <a:latin typeface="+mn-lt"/>
                <a:ea typeface="+mn-ea"/>
                <a:cs typeface="+mn-cs"/>
              </a:rPr>
              <a:t>23</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the hour is coming, and is now here, when the true worshipers will worship the Father in spirit and truth, for the Father is seeking such people to worship him. </a:t>
            </a:r>
            <a:r>
              <a:rPr lang="en-GB" sz="1200" b="1" u="none" strike="noStrike" kern="1200" dirty="0">
                <a:solidFill>
                  <a:schemeClr val="tx1"/>
                </a:solidFill>
                <a:effectLst/>
                <a:latin typeface="+mn-lt"/>
                <a:ea typeface="+mn-ea"/>
                <a:cs typeface="+mn-cs"/>
              </a:rPr>
              <a:t>24</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is spirit, and those who worship him must worship in spirit and truth.” </a:t>
            </a:r>
            <a:r>
              <a:rPr lang="en-GB" sz="1200" b="1" u="none" strike="noStrike" kern="1200" dirty="0">
                <a:solidFill>
                  <a:schemeClr val="tx1"/>
                </a:solidFill>
                <a:effectLst/>
                <a:latin typeface="+mn-lt"/>
                <a:ea typeface="+mn-ea"/>
                <a:cs typeface="+mn-cs"/>
              </a:rPr>
              <a:t>25</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woman said to him, “I know that Messiah is coming (he who is called Christ). When he comes, he will tell us all things.” </a:t>
            </a:r>
            <a:r>
              <a:rPr lang="en-GB" sz="1200" b="1" u="none" strike="noStrike" kern="1200" dirty="0">
                <a:solidFill>
                  <a:schemeClr val="tx1"/>
                </a:solidFill>
                <a:effectLst/>
                <a:latin typeface="+mn-lt"/>
                <a:ea typeface="+mn-ea"/>
                <a:cs typeface="+mn-cs"/>
              </a:rPr>
              <a:t>26</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said to her, “I who speak to you am he.” </a:t>
            </a:r>
          </a:p>
          <a:p>
            <a:r>
              <a:rPr lang="en-GB" sz="1200" b="1" u="none" strike="noStrike" kern="1200" dirty="0">
                <a:solidFill>
                  <a:schemeClr val="tx1"/>
                </a:solidFill>
                <a:effectLst/>
                <a:latin typeface="+mn-lt"/>
                <a:ea typeface="+mn-ea"/>
                <a:cs typeface="+mn-cs"/>
              </a:rPr>
              <a:t>27</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Just then his disciples came back. They marveled that he was talking with a woman, but no one said, “What do you seek?” or, “Why are you talking with her?” </a:t>
            </a:r>
            <a:r>
              <a:rPr lang="en-GB" sz="1200" b="1" u="none" strike="noStrike" kern="1200" dirty="0">
                <a:solidFill>
                  <a:schemeClr val="tx1"/>
                </a:solidFill>
                <a:effectLst/>
                <a:latin typeface="+mn-lt"/>
                <a:ea typeface="+mn-ea"/>
                <a:cs typeface="+mn-cs"/>
              </a:rPr>
              <a:t>28</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the woman left her water jar and went away into town and said to the people, </a:t>
            </a:r>
            <a:r>
              <a:rPr lang="en-GB" sz="1200" b="1" u="none" strike="noStrike" kern="1200" dirty="0">
                <a:solidFill>
                  <a:schemeClr val="tx1"/>
                </a:solidFill>
                <a:effectLst/>
                <a:latin typeface="+mn-lt"/>
                <a:ea typeface="+mn-ea"/>
                <a:cs typeface="+mn-cs"/>
              </a:rPr>
              <a:t>29</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“Come, see a man who told me all that I ever did. Can this be the Christ?” </a:t>
            </a:r>
            <a:r>
              <a:rPr lang="en-GB" sz="1200" b="1" u="none" strike="noStrike" kern="1200" dirty="0">
                <a:solidFill>
                  <a:schemeClr val="tx1"/>
                </a:solidFill>
                <a:effectLst/>
                <a:latin typeface="+mn-lt"/>
                <a:ea typeface="+mn-ea"/>
                <a:cs typeface="+mn-cs"/>
              </a:rPr>
              <a:t>30</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went out of the town and were coming to him. </a:t>
            </a:r>
          </a:p>
          <a:p>
            <a:r>
              <a:rPr lang="en-GB" sz="1200" b="1" u="none" strike="noStrike" kern="1200" dirty="0">
                <a:solidFill>
                  <a:schemeClr val="tx1"/>
                </a:solidFill>
                <a:effectLst/>
                <a:latin typeface="+mn-lt"/>
                <a:ea typeface="+mn-ea"/>
                <a:cs typeface="+mn-cs"/>
              </a:rPr>
              <a:t>31</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Meanwhile the disciples were urging him, saying, “Rabbi, eat.” </a:t>
            </a:r>
            <a:r>
              <a:rPr lang="en-GB" sz="1200" b="1" u="none" strike="noStrike" kern="1200" dirty="0">
                <a:solidFill>
                  <a:schemeClr val="tx1"/>
                </a:solidFill>
                <a:effectLst/>
                <a:latin typeface="+mn-lt"/>
                <a:ea typeface="+mn-ea"/>
                <a:cs typeface="+mn-cs"/>
              </a:rPr>
              <a:t>32</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he said to them, “I have food to eat that you do not know about.” </a:t>
            </a:r>
            <a:r>
              <a:rPr lang="en-GB" sz="1200" b="1" u="none" strike="noStrike" kern="1200" dirty="0">
                <a:solidFill>
                  <a:schemeClr val="tx1"/>
                </a:solidFill>
                <a:effectLst/>
                <a:latin typeface="+mn-lt"/>
                <a:ea typeface="+mn-ea"/>
                <a:cs typeface="+mn-cs"/>
              </a:rPr>
              <a:t>33</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the disciples said to one another, “Has anyone brought him something to eat?” </a:t>
            </a:r>
            <a:r>
              <a:rPr lang="en-GB" sz="1200" b="1" u="none" strike="noStrike" kern="1200" dirty="0">
                <a:solidFill>
                  <a:schemeClr val="tx1"/>
                </a:solidFill>
                <a:effectLst/>
                <a:latin typeface="+mn-lt"/>
                <a:ea typeface="+mn-ea"/>
                <a:cs typeface="+mn-cs"/>
              </a:rPr>
              <a:t>34</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said to them, “My food is to do the will of him who sent me and to accomplish his work. </a:t>
            </a:r>
            <a:r>
              <a:rPr lang="en-GB" sz="1200" b="1" u="none" strike="noStrike" kern="1200" dirty="0">
                <a:solidFill>
                  <a:schemeClr val="tx1"/>
                </a:solidFill>
                <a:effectLst/>
                <a:latin typeface="+mn-lt"/>
                <a:ea typeface="+mn-ea"/>
                <a:cs typeface="+mn-cs"/>
              </a:rPr>
              <a:t>35</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 you not say, ‘There are yet four months, then comes the harvest’? Look, I tell you, lift up your eyes, and see that the fields are white for harvest. </a:t>
            </a:r>
            <a:r>
              <a:rPr lang="en-GB" sz="1200" b="1" u="none" strike="noStrike" kern="1200" dirty="0">
                <a:solidFill>
                  <a:schemeClr val="tx1"/>
                </a:solidFill>
                <a:effectLst/>
                <a:latin typeface="+mn-lt"/>
                <a:ea typeface="+mn-ea"/>
                <a:cs typeface="+mn-cs"/>
              </a:rPr>
              <a:t>36</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Already the one who reaps is receiving wages and gathering fruit for eternal life, so that </a:t>
            </a:r>
            <a:r>
              <a:rPr lang="en-US" sz="1200" kern="1200" dirty="0" err="1">
                <a:solidFill>
                  <a:schemeClr val="tx1"/>
                </a:solidFill>
                <a:effectLst/>
                <a:latin typeface="+mn-lt"/>
                <a:ea typeface="+mn-ea"/>
                <a:cs typeface="+mn-cs"/>
              </a:rPr>
              <a:t>sower</a:t>
            </a:r>
            <a:r>
              <a:rPr lang="en-US" sz="1200" kern="1200" dirty="0">
                <a:solidFill>
                  <a:schemeClr val="tx1"/>
                </a:solidFill>
                <a:effectLst/>
                <a:latin typeface="+mn-lt"/>
                <a:ea typeface="+mn-ea"/>
                <a:cs typeface="+mn-cs"/>
              </a:rPr>
              <a:t> and reaper may rejoice together. </a:t>
            </a:r>
            <a:r>
              <a:rPr lang="en-GB" sz="1200" b="1" u="none" strike="noStrike" kern="1200" dirty="0">
                <a:solidFill>
                  <a:schemeClr val="tx1"/>
                </a:solidFill>
                <a:effectLst/>
                <a:latin typeface="+mn-lt"/>
                <a:ea typeface="+mn-ea"/>
                <a:cs typeface="+mn-cs"/>
              </a:rPr>
              <a:t>37</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here the saying holds true, ‘One sows and another reaps.’ </a:t>
            </a:r>
            <a:r>
              <a:rPr lang="en-GB" sz="1200" b="1" u="none" strike="noStrike" kern="1200" dirty="0">
                <a:solidFill>
                  <a:schemeClr val="tx1"/>
                </a:solidFill>
                <a:effectLst/>
                <a:latin typeface="+mn-lt"/>
                <a:ea typeface="+mn-ea"/>
                <a:cs typeface="+mn-cs"/>
              </a:rPr>
              <a:t>38</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sent you to reap that for which you did not labor. Others have labored, and you have entered into their labor.” </a:t>
            </a:r>
          </a:p>
          <a:p>
            <a:r>
              <a:rPr lang="en-GB" sz="1200" b="1" u="none" strike="noStrike" kern="1200" dirty="0">
                <a:solidFill>
                  <a:schemeClr val="tx1"/>
                </a:solidFill>
                <a:effectLst/>
                <a:latin typeface="+mn-lt"/>
                <a:ea typeface="+mn-ea"/>
                <a:cs typeface="+mn-cs"/>
              </a:rPr>
              <a:t>39</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Samaritans from that town believed in him because of the woman’s testimony, “He told me all that I ever did.” </a:t>
            </a:r>
            <a:r>
              <a:rPr lang="en-GB" sz="1200" b="1" u="none" strike="noStrike" kern="1200" dirty="0">
                <a:solidFill>
                  <a:schemeClr val="tx1"/>
                </a:solidFill>
                <a:effectLst/>
                <a:latin typeface="+mn-lt"/>
                <a:ea typeface="+mn-ea"/>
                <a:cs typeface="+mn-cs"/>
              </a:rPr>
              <a:t>40</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when the Samaritans came to him, they asked him to stay with them, and he stayed there two days. </a:t>
            </a:r>
            <a:r>
              <a:rPr lang="en-GB" sz="1200" b="1" u="none" strike="noStrike" kern="1200" dirty="0">
                <a:solidFill>
                  <a:schemeClr val="tx1"/>
                </a:solidFill>
                <a:effectLst/>
                <a:latin typeface="+mn-lt"/>
                <a:ea typeface="+mn-ea"/>
                <a:cs typeface="+mn-cs"/>
              </a:rPr>
              <a:t>41</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many more believed because of his word. </a:t>
            </a:r>
            <a:r>
              <a:rPr lang="en-GB" sz="1200" b="1" u="none" strike="noStrike" kern="1200" dirty="0">
                <a:solidFill>
                  <a:schemeClr val="tx1"/>
                </a:solidFill>
                <a:effectLst/>
                <a:latin typeface="+mn-lt"/>
                <a:ea typeface="+mn-ea"/>
                <a:cs typeface="+mn-cs"/>
              </a:rPr>
              <a:t>42</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said to the woman, “It is no longer because of what you said that we believe, for we have heard for ourselves, and we know that this is indeed the Savior of the world.” </a:t>
            </a:r>
          </a:p>
          <a:p>
            <a:r>
              <a:rPr lang="en-GB" sz="1200" b="1" u="none" strike="noStrike" kern="1200" dirty="0">
                <a:solidFill>
                  <a:schemeClr val="tx1"/>
                </a:solidFill>
                <a:effectLst/>
                <a:latin typeface="+mn-lt"/>
                <a:ea typeface="+mn-ea"/>
                <a:cs typeface="+mn-cs"/>
              </a:rPr>
              <a:t>43</a:t>
            </a:r>
            <a:r>
              <a:rPr lang="en-GB"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the two days he departed for Galilee.</a:t>
            </a:r>
          </a:p>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a:t>
            </a:fld>
            <a:endParaRPr lang="en-GB" dirty="0"/>
          </a:p>
        </p:txBody>
      </p:sp>
      <p:sp>
        <p:nvSpPr>
          <p:cNvPr id="5" name="Date Placeholder 4">
            <a:extLst>
              <a:ext uri="{FF2B5EF4-FFF2-40B4-BE49-F238E27FC236}">
                <a16:creationId xmlns:a16="http://schemas.microsoft.com/office/drawing/2014/main" id="{1B21773C-41DF-4300-A00D-D8929B09D7CB}"/>
              </a:ext>
            </a:extLst>
          </p:cNvPr>
          <p:cNvSpPr>
            <a:spLocks noGrp="1"/>
          </p:cNvSpPr>
          <p:nvPr>
            <p:ph type="dt" idx="1"/>
          </p:nvPr>
        </p:nvSpPr>
        <p:spPr/>
        <p:txBody>
          <a:bodyPr/>
          <a:lstStyle/>
          <a:p>
            <a:pPr rtl="0"/>
            <a:fld id="{4E0F89D8-1B99-400A-A06A-45C497522093}" type="datetime1">
              <a:rPr lang="en-GB" smtClean="0"/>
              <a:t>29/06/2026</a:t>
            </a:fld>
            <a:endParaRPr lang="en-GB" dirty="0"/>
          </a:p>
        </p:txBody>
      </p:sp>
    </p:spTree>
    <p:extLst>
      <p:ext uri="{BB962C8B-B14F-4D97-AF65-F5344CB8AC3E}">
        <p14:creationId xmlns:p14="http://schemas.microsoft.com/office/powerpoint/2010/main" val="19701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Grab a flag pole or something to point at the map and the timeline with. Radio mic today?</a:t>
            </a:r>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3</a:t>
            </a:fld>
            <a:endParaRPr lang="en-GB" dirty="0"/>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rtl="0"/>
            <a:fld id="{115F71A1-E68D-4B6F-9EB3-6FCFAFD91FEC}" type="datetime1">
              <a:rPr lang="en-GB" smtClean="0"/>
              <a:t>29/06/2026</a:t>
            </a:fld>
            <a:endParaRPr lang="en-GB" dirty="0"/>
          </a:p>
        </p:txBody>
      </p:sp>
    </p:spTree>
    <p:extLst>
      <p:ext uri="{BB962C8B-B14F-4D97-AF65-F5344CB8AC3E}">
        <p14:creationId xmlns:p14="http://schemas.microsoft.com/office/powerpoint/2010/main" val="3857336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a:buFont typeface="+mj-lt"/>
              <a:buNone/>
            </a:pPr>
            <a:r>
              <a:rPr lang="en-US" sz="1200" i="1" dirty="0"/>
              <a:t>Encourage people listening on the tape to take a few mins per question and jot down a few sentences before community group.</a:t>
            </a:r>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4</a:t>
            </a:fld>
            <a:endParaRPr lang="en-GB" dirty="0"/>
          </a:p>
        </p:txBody>
      </p:sp>
      <p:sp>
        <p:nvSpPr>
          <p:cNvPr id="5" name="Date Placeholder 4">
            <a:extLst>
              <a:ext uri="{FF2B5EF4-FFF2-40B4-BE49-F238E27FC236}">
                <a16:creationId xmlns:a16="http://schemas.microsoft.com/office/drawing/2014/main" id="{6C6C269E-0006-41DC-9FBC-BD7D0566B1EF}"/>
              </a:ext>
            </a:extLst>
          </p:cNvPr>
          <p:cNvSpPr>
            <a:spLocks noGrp="1"/>
          </p:cNvSpPr>
          <p:nvPr>
            <p:ph type="dt" idx="1"/>
          </p:nvPr>
        </p:nvSpPr>
        <p:spPr/>
        <p:txBody>
          <a:bodyPr/>
          <a:lstStyle/>
          <a:p>
            <a:pPr rtl="0"/>
            <a:fld id="{DC481F9B-6207-4F3E-A047-20DEC4788B5E}" type="datetime1">
              <a:rPr lang="en-GB" smtClean="0"/>
              <a:t>29/06/2026</a:t>
            </a:fld>
            <a:endParaRPr lang="en-GB" dirty="0"/>
          </a:p>
        </p:txBody>
      </p:sp>
    </p:spTree>
    <p:extLst>
      <p:ext uri="{BB962C8B-B14F-4D97-AF65-F5344CB8AC3E}">
        <p14:creationId xmlns:p14="http://schemas.microsoft.com/office/powerpoint/2010/main" val="403628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800"/>
              </a:spcAft>
              <a:buFont typeface="Arial" panose="020B0604020202020204" pitchFamily="34" charset="0"/>
              <a:buChar char="•"/>
            </a:pPr>
            <a:r>
              <a:rPr lang="en-US" sz="1200" dirty="0"/>
              <a:t>What does </a:t>
            </a:r>
            <a:r>
              <a:rPr lang="en-US" sz="1200" b="1" dirty="0"/>
              <a:t>this passage teach us </a:t>
            </a:r>
            <a:r>
              <a:rPr lang="en-US" sz="1200" dirty="0"/>
              <a:t>about </a:t>
            </a:r>
            <a:r>
              <a:rPr lang="en-US" sz="1200" b="1" dirty="0">
                <a:solidFill>
                  <a:srgbClr val="00B050"/>
                </a:solidFill>
              </a:rPr>
              <a:t>Jesus/God</a:t>
            </a:r>
            <a:r>
              <a:rPr lang="en-US" sz="1200" dirty="0"/>
              <a:t>?</a:t>
            </a:r>
          </a:p>
          <a:p>
            <a:pPr marL="0" indent="0">
              <a:spcAft>
                <a:spcPts val="1800"/>
              </a:spcAft>
              <a:buFont typeface="+mj-lt"/>
              <a:buNone/>
            </a:pPr>
            <a:r>
              <a:rPr lang="en-GB" sz="1200" dirty="0"/>
              <a:t>V4 He “had to” pass through Samaria; God is faithful to semi-faithful people!</a:t>
            </a:r>
          </a:p>
          <a:p>
            <a:pPr marL="0" indent="0">
              <a:spcAft>
                <a:spcPts val="1800"/>
              </a:spcAft>
              <a:buFont typeface="+mj-lt"/>
              <a:buNone/>
            </a:pPr>
            <a:r>
              <a:rPr lang="en-GB" sz="1200" dirty="0"/>
              <a:t>V7 Our heavenly father does not forget anything or overlook anyone.</a:t>
            </a:r>
          </a:p>
          <a:p>
            <a:pPr marL="0" indent="0">
              <a:spcAft>
                <a:spcPts val="1800"/>
              </a:spcAft>
              <a:buFont typeface="+mj-lt"/>
              <a:buNone/>
            </a:pPr>
            <a:r>
              <a:rPr lang="en-GB" sz="1200" dirty="0"/>
              <a:t>V38 Jesus has many labourers we do not know! These will have been involved in preparing some who later become disciples with us.</a:t>
            </a:r>
            <a:endParaRPr lang="en-GB" sz="1200" i="0" dirty="0"/>
          </a:p>
          <a:p>
            <a:pPr marL="0" indent="0">
              <a:spcAft>
                <a:spcPts val="1800"/>
              </a:spcAft>
              <a:buFont typeface="+mj-lt"/>
              <a:buNone/>
            </a:pPr>
            <a:endParaRPr lang="en-US" sz="1200" dirty="0"/>
          </a:p>
          <a:p>
            <a:pPr marL="0" indent="0">
              <a:spcAft>
                <a:spcPts val="1800"/>
              </a:spcAft>
              <a:buFont typeface="+mj-lt"/>
              <a:buNone/>
            </a:pPr>
            <a:endParaRPr lang="en-US" sz="1200" dirty="0"/>
          </a:p>
          <a:p>
            <a:pPr marL="342900" indent="-342900">
              <a:spcAft>
                <a:spcPts val="1800"/>
              </a:spcAft>
              <a:buFont typeface="Arial" panose="020B0604020202020204" pitchFamily="34" charset="0"/>
              <a:buChar char="•"/>
            </a:pPr>
            <a:r>
              <a:rPr lang="en-US" sz="1200" dirty="0"/>
              <a:t>What does </a:t>
            </a:r>
            <a:r>
              <a:rPr lang="en-US" sz="1200" b="1" dirty="0"/>
              <a:t>this passage teach us </a:t>
            </a:r>
            <a:r>
              <a:rPr lang="en-US" sz="1200" dirty="0"/>
              <a:t>about the people present or </a:t>
            </a:r>
            <a:r>
              <a:rPr lang="en-US" sz="1200" b="1" dirty="0">
                <a:solidFill>
                  <a:srgbClr val="00B050"/>
                </a:solidFill>
              </a:rPr>
              <a:t>humans</a:t>
            </a:r>
            <a:r>
              <a:rPr lang="en-US" sz="1200" dirty="0"/>
              <a:t> generally?</a:t>
            </a:r>
          </a:p>
          <a:p>
            <a:pPr marL="0" indent="0">
              <a:spcAft>
                <a:spcPts val="1800"/>
              </a:spcAft>
              <a:buFont typeface="+mj-lt"/>
              <a:buNone/>
            </a:pPr>
            <a:r>
              <a:rPr lang="en-GB" sz="1200" dirty="0"/>
              <a:t>v13-14 No good thing that God gives us will satisfy as deeply and eternally and God himself.</a:t>
            </a:r>
          </a:p>
          <a:p>
            <a:pPr marL="0" marR="0" lvl="0" indent="0" algn="l" defTabSz="914400" rtl="0" eaLnBrk="1" fontAlgn="auto" latinLnBrk="0" hangingPunct="1">
              <a:lnSpc>
                <a:spcPct val="100000"/>
              </a:lnSpc>
              <a:spcBef>
                <a:spcPts val="0"/>
              </a:spcBef>
              <a:spcAft>
                <a:spcPts val="1800"/>
              </a:spcAft>
              <a:buClrTx/>
              <a:buSzTx/>
              <a:buFont typeface="+mj-lt"/>
              <a:buNone/>
              <a:tabLst/>
              <a:defRPr/>
            </a:pPr>
            <a:r>
              <a:rPr lang="en-GB" sz="1200" i="0"/>
              <a:t>V16 Jesus always intended for the samaritan woman to be the person of peace who draws in others nearby her.</a:t>
            </a:r>
            <a:endParaRPr lang="en-GB" sz="1200"/>
          </a:p>
          <a:p>
            <a:pPr marL="0" indent="0">
              <a:spcAft>
                <a:spcPts val="1800"/>
              </a:spcAft>
              <a:buFont typeface="+mj-lt"/>
              <a:buNone/>
            </a:pPr>
            <a:endParaRPr lang="en-US" sz="1200" dirty="0"/>
          </a:p>
          <a:p>
            <a:pPr marL="0" indent="0">
              <a:spcAft>
                <a:spcPts val="1800"/>
              </a:spcAft>
              <a:buFont typeface="+mj-lt"/>
              <a:buNone/>
            </a:pPr>
            <a:endParaRPr lang="en-US" sz="1200" dirty="0"/>
          </a:p>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lang="en-US" sz="1200" b="1" dirty="0"/>
              <a:t>What was the turning point in Jesus’ conversation with the woman?</a:t>
            </a:r>
          </a:p>
          <a:p>
            <a:pPr marL="0" indent="0">
              <a:spcAft>
                <a:spcPts val="1800"/>
              </a:spcAft>
              <a:buFont typeface="+mj-lt"/>
              <a:buNone/>
            </a:pPr>
            <a:endParaRPr lang="en-US" sz="1200" dirty="0"/>
          </a:p>
          <a:p>
            <a:pPr marL="342900" indent="-342900">
              <a:spcAft>
                <a:spcPts val="1800"/>
              </a:spcAft>
              <a:buFont typeface="+mj-lt"/>
              <a:buAutoNum type="arabicPeriod"/>
            </a:pPr>
            <a:endParaRPr lang="en-US" sz="1200" dirty="0"/>
          </a:p>
          <a:p>
            <a:pPr marL="342900" indent="-342900">
              <a:spcAft>
                <a:spcPts val="1800"/>
              </a:spcAft>
              <a:buFont typeface="Arial" panose="020B0604020202020204" pitchFamily="34" charset="0"/>
              <a:buChar char="•"/>
            </a:pPr>
            <a:r>
              <a:rPr lang="en-US" sz="1200" dirty="0"/>
              <a:t> Is there something here for me to </a:t>
            </a:r>
            <a:r>
              <a:rPr lang="en-US" sz="1200" b="1" dirty="0">
                <a:solidFill>
                  <a:srgbClr val="00B050"/>
                </a:solidFill>
              </a:rPr>
              <a:t>do</a:t>
            </a:r>
            <a:r>
              <a:rPr lang="en-US" sz="1200" dirty="0"/>
              <a:t>?</a:t>
            </a:r>
          </a:p>
          <a:p>
            <a:pPr marL="0" indent="0">
              <a:spcAft>
                <a:spcPts val="1800"/>
              </a:spcAft>
              <a:buFont typeface="+mj-lt"/>
              <a:buNone/>
            </a:pPr>
            <a:r>
              <a:rPr lang="en-GB" sz="1200" dirty="0"/>
              <a:t>Respond to every good thing God gives by connecting to him in thanksgiving.</a:t>
            </a:r>
            <a:endParaRPr lang="en-US" sz="1200" dirty="0"/>
          </a:p>
        </p:txBody>
      </p:sp>
      <p:sp>
        <p:nvSpPr>
          <p:cNvPr id="4" name="Date Placeholder 3"/>
          <p:cNvSpPr>
            <a:spLocks noGrp="1"/>
          </p:cNvSpPr>
          <p:nvPr>
            <p:ph type="dt" idx="1"/>
          </p:nvPr>
        </p:nvSpPr>
        <p:spPr/>
        <p:txBody>
          <a:bodyPr/>
          <a:lstStyle/>
          <a:p>
            <a:pPr rtl="0"/>
            <a:fld id="{80CEB934-2E0E-4BC3-801C-A4BDAA2D065B}" type="datetime1">
              <a:rPr lang="en-GB" smtClean="0"/>
              <a:t>29/06/2026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5</a:t>
            </a:fld>
            <a:endParaRPr lang="en-GB" dirty="0"/>
          </a:p>
        </p:txBody>
      </p:sp>
    </p:spTree>
    <p:extLst>
      <p:ext uri="{BB962C8B-B14F-4D97-AF65-F5344CB8AC3E}">
        <p14:creationId xmlns:p14="http://schemas.microsoft.com/office/powerpoint/2010/main" val="57926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10008-BA27-0BF2-F806-A7027BE5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98547-9E28-A182-C99E-BF145F315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EA857-A2CB-528A-F04C-EFCEB1401846}"/>
              </a:ext>
            </a:extLst>
          </p:cNvPr>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CE20506-B25F-1860-9DF4-9DB6BA310F04}"/>
              </a:ext>
            </a:extLst>
          </p:cNvPr>
          <p:cNvSpPr>
            <a:spLocks noGrp="1"/>
          </p:cNvSpPr>
          <p:nvPr>
            <p:ph type="sldNum" sz="quarter" idx="5"/>
          </p:nvPr>
        </p:nvSpPr>
        <p:spPr/>
        <p:txBody>
          <a:bodyPr rtlCol="0"/>
          <a:lstStyle/>
          <a:p>
            <a:pPr rtl="0"/>
            <a:fld id="{6524D99E-06C2-4ACA-84FC-8F6740F111CE}" type="slidenum">
              <a:rPr lang="en-GB" smtClean="0"/>
              <a:t>6</a:t>
            </a:fld>
            <a:endParaRPr lang="en-GB" dirty="0"/>
          </a:p>
        </p:txBody>
      </p:sp>
      <p:sp>
        <p:nvSpPr>
          <p:cNvPr id="5" name="Date Placeholder 4">
            <a:extLst>
              <a:ext uri="{FF2B5EF4-FFF2-40B4-BE49-F238E27FC236}">
                <a16:creationId xmlns:a16="http://schemas.microsoft.com/office/drawing/2014/main" id="{E7A1965B-9648-3AAF-65FA-7FE0B7E1AB09}"/>
              </a:ext>
            </a:extLst>
          </p:cNvPr>
          <p:cNvSpPr>
            <a:spLocks noGrp="1"/>
          </p:cNvSpPr>
          <p:nvPr>
            <p:ph type="dt" idx="1"/>
          </p:nvPr>
        </p:nvSpPr>
        <p:spPr/>
        <p:txBody>
          <a:bodyPr/>
          <a:lstStyle/>
          <a:p>
            <a:pPr rtl="0"/>
            <a:fld id="{115F71A1-E68D-4B6F-9EB3-6FCFAFD91FEC}" type="datetime1">
              <a:rPr lang="en-GB" smtClean="0"/>
              <a:t>29/06/2026</a:t>
            </a:fld>
            <a:endParaRPr lang="en-GB" dirty="0"/>
          </a:p>
        </p:txBody>
      </p:sp>
    </p:spTree>
    <p:extLst>
      <p:ext uri="{BB962C8B-B14F-4D97-AF65-F5344CB8AC3E}">
        <p14:creationId xmlns:p14="http://schemas.microsoft.com/office/powerpoint/2010/main" val="2849038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GB" sz="4000" b="1" spc="0" baseline="0" dirty="0">
                <a:solidFill>
                  <a:schemeClr val="tx1">
                    <a:lumMod val="75000"/>
                    <a:lumOff val="25000"/>
                  </a:schemeClr>
                </a:solidFill>
                <a:latin typeface="+mn-lt"/>
                <a:ea typeface="+mn-ea"/>
                <a:cs typeface="+mn-cs"/>
              </a:defRPr>
            </a:lvl1pPr>
          </a:lstStyle>
          <a:p>
            <a:pPr marL="0" lvl="0" algn="ctr" rtl="0"/>
            <a:r>
              <a:rPr lang="en-US" sz="4000">
                <a:solidFill>
                  <a:schemeClr val="tx1">
                    <a:lumMod val="75000"/>
                    <a:lumOff val="25000"/>
                  </a:schemeClr>
                </a:solidFill>
              </a:rPr>
              <a:t>Click to edit Master title style</a:t>
            </a:r>
            <a:endParaRPr lang="en-GB"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rtlCol="0"/>
          <a:lstStyle>
            <a:lvl1pPr algn="ctr">
              <a:defRPr sz="1800"/>
            </a:lvl1pPr>
          </a:lstStyle>
          <a:p>
            <a:pPr lvl="0" rtl="0"/>
            <a:r>
              <a:rPr lang="en-US"/>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rtlCol="0"/>
          <a:lstStyle/>
          <a:p>
            <a:pPr rtl="0"/>
            <a:r>
              <a:rPr lang="en-US"/>
              <a:t>Click to edit Master title style</a:t>
            </a:r>
            <a:endParaRPr lang="en-GB"/>
          </a:p>
        </p:txBody>
      </p:sp>
      <p:sp>
        <p:nvSpPr>
          <p:cNvPr id="3" name="Text Placeholder 2"/>
          <p:cNvSpPr>
            <a:spLocks noGrp="1"/>
          </p:cNvSpPr>
          <p:nvPr>
            <p:ph type="body" idx="1"/>
          </p:nvPr>
        </p:nvSpPr>
        <p:spPr>
          <a:xfrm>
            <a:off x="1124711" y="2052337"/>
            <a:ext cx="4536999"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p:cNvSpPr>
            <a:spLocks noGrp="1"/>
          </p:cNvSpPr>
          <p:nvPr>
            <p:ph type="body" sz="quarter" idx="3"/>
          </p:nvPr>
        </p:nvSpPr>
        <p:spPr>
          <a:xfrm>
            <a:off x="6530290" y="2052337"/>
            <a:ext cx="4535424"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rtlCol="0"/>
          <a:lstStyle/>
          <a:p>
            <a:pPr rtl="0"/>
            <a:r>
              <a:rPr lang="en-US"/>
              <a:t>Click to edit Master title style</a:t>
            </a:r>
            <a:endParaRPr lang="en-GB"/>
          </a:p>
        </p:txBody>
      </p:sp>
      <p:sp>
        <p:nvSpPr>
          <p:cNvPr id="3" name="Text Placeholder 2"/>
          <p:cNvSpPr>
            <a:spLocks noGrp="1"/>
          </p:cNvSpPr>
          <p:nvPr>
            <p:ph type="body" idx="1"/>
          </p:nvPr>
        </p:nvSpPr>
        <p:spPr>
          <a:xfrm>
            <a:off x="1124712" y="2050056"/>
            <a:ext cx="3108960"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p:cNvSpPr>
            <a:spLocks noGrp="1"/>
          </p:cNvSpPr>
          <p:nvPr>
            <p:ph type="body" sz="quarter" idx="3"/>
          </p:nvPr>
        </p:nvSpPr>
        <p:spPr>
          <a:xfrm>
            <a:off x="4536161" y="2050053"/>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rtlCol="0"/>
          <a:lstStyle/>
          <a:p>
            <a:pPr rtl="0"/>
            <a:r>
              <a:rPr lang="en-GB"/>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rtlCol="0" anchor="b">
            <a:normAutofit/>
          </a:bodyPr>
          <a:lstStyle/>
          <a:p>
            <a:pPr rtl="0"/>
            <a:r>
              <a:rPr lang="en-US"/>
              <a:t>Click to edit Master title style</a:t>
            </a:r>
            <a:endParaRPr lang="en-GB"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rtlCol="0" anchor="t">
            <a:normAutofit/>
          </a:bodyPr>
          <a:lstStyle/>
          <a:p>
            <a:pPr lvl="0" rt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rtlCol="0"/>
          <a:lstStyle/>
          <a:p>
            <a:pPr rtl="0"/>
            <a:r>
              <a:rPr lang="en-GB"/>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rtlCol="0"/>
          <a:lstStyle/>
          <a:p>
            <a:pPr algn="r" rtl="0"/>
            <a:r>
              <a:rPr lang="en-GB"/>
              <a:t>2/3/20XX</a:t>
            </a:r>
            <a:endParaRPr lang="en-GB"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rtlCol="0" anchor="b"/>
          <a:lstStyle/>
          <a:p>
            <a:pPr rtl="0"/>
            <a:r>
              <a:rPr lang="en-US"/>
              <a:t>Click to edit Master title style</a:t>
            </a:r>
            <a:endParaRPr lang="en-GB"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rtlCol="0" anchor="t"/>
          <a:lstStyle/>
          <a:p>
            <a:pPr rtl="0"/>
            <a:r>
              <a:rPr lang="en-US" b="0"/>
              <a:t>Click to edit Master subtitle style</a:t>
            </a:r>
            <a:endParaRPr lang="en-GB"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rtlCol="0"/>
          <a:lstStyle/>
          <a:p>
            <a:pPr rtl="0"/>
            <a:r>
              <a:rPr lang="en-GB"/>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rtlCol="0"/>
          <a:lstStyle/>
          <a:p>
            <a:pPr rtl="0"/>
            <a:r>
              <a:rPr lang="en-US"/>
              <a:t>Click icon to add picture</a:t>
            </a:r>
            <a:endParaRPr lang="en-GB"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rtlCol="0"/>
          <a:lstStyle/>
          <a:p>
            <a:pPr rtl="0"/>
            <a:r>
              <a:rPr lang="en-US"/>
              <a:t>Click icon to add picture</a:t>
            </a:r>
            <a:endParaRPr lang="en-GB"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rtlCol="0"/>
          <a:lstStyle>
            <a:lvl1pPr>
              <a:defRPr>
                <a:solidFill>
                  <a:schemeClr val="bg1"/>
                </a:solidFill>
              </a:defRPr>
            </a:lvl1pPr>
          </a:lstStyle>
          <a:p>
            <a:pPr rtl="0"/>
            <a:r>
              <a:rPr lang="en-GB"/>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rtlCol="0"/>
          <a:lstStyle/>
          <a:p>
            <a:pPr rtl="0"/>
            <a:r>
              <a:rPr lang="en-GB"/>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3" name="Content Placeholder 2"/>
          <p:cNvSpPr>
            <a:spLocks noGrp="1"/>
          </p:cNvSpPr>
          <p:nvPr>
            <p:ph sz="half" idx="1"/>
          </p:nvPr>
        </p:nvSpPr>
        <p:spPr>
          <a:xfrm>
            <a:off x="1920240" y="2438399"/>
            <a:ext cx="4160520" cy="365760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p:cNvSpPr>
            <a:spLocks noGrp="1"/>
          </p:cNvSpPr>
          <p:nvPr>
            <p:ph sz="half" idx="2"/>
          </p:nvPr>
        </p:nvSpPr>
        <p:spPr>
          <a:xfrm>
            <a:off x="6530290" y="2438399"/>
            <a:ext cx="4160520" cy="365760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rtlCol="0"/>
          <a:lstStyle/>
          <a:p>
            <a:pPr rtl="0"/>
            <a:r>
              <a:rPr lang="en-GB"/>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rtlCol="0"/>
          <a:lstStyle/>
          <a:p>
            <a:pPr rtl="0"/>
            <a:r>
              <a:rPr lang="en-GB"/>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rtlCol="0"/>
          <a:lstStyle/>
          <a:p>
            <a:pPr rtl="0"/>
            <a:r>
              <a:rPr lang="en-GB"/>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rtlCol="0" anchor="b">
            <a:normAutofit/>
          </a:bodyPr>
          <a:lstStyle>
            <a:lvl1pPr>
              <a:lnSpc>
                <a:spcPct val="104000"/>
              </a:lnSpc>
              <a:defRPr sz="3400"/>
            </a:lvl1pPr>
          </a:lstStyle>
          <a:p>
            <a:pPr rtl="0"/>
            <a:r>
              <a:rPr lang="en-US"/>
              <a:t>Click to edit Master title style</a:t>
            </a:r>
            <a:endParaRPr lang="en-GB" dirty="0"/>
          </a:p>
        </p:txBody>
      </p:sp>
      <p:sp>
        <p:nvSpPr>
          <p:cNvPr id="3" name="Content Placeholder 2"/>
          <p:cNvSpPr>
            <a:spLocks noGrp="1"/>
          </p:cNvSpPr>
          <p:nvPr>
            <p:ph idx="1"/>
          </p:nvPr>
        </p:nvSpPr>
        <p:spPr>
          <a:xfrm>
            <a:off x="1280160" y="640080"/>
            <a:ext cx="6949440" cy="5455919"/>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endParaRPr lang="en-GB"/>
          </a:p>
        </p:txBody>
      </p:sp>
      <p:sp>
        <p:nvSpPr>
          <p:cNvPr id="2" name="Title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n-US"/>
              <a:t>Click to edit Master title style</a:t>
            </a:r>
            <a:endParaRPr lang="en-GB" dirty="0"/>
          </a:p>
        </p:txBody>
      </p:sp>
      <p:sp>
        <p:nvSpPr>
          <p:cNvPr id="4" name="Text Placeholder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rtlCol="0"/>
          <a:lstStyle>
            <a:lvl1pPr>
              <a:defRPr b="1">
                <a:solidFill>
                  <a:srgbClr val="FFFFFF"/>
                </a:solidFill>
                <a:effectLst>
                  <a:outerShdw blurRad="50800" dist="38100" dir="2700000" algn="tl" rotWithShape="0">
                    <a:prstClr val="black">
                      <a:alpha val="43000"/>
                    </a:prstClr>
                  </a:outerShdw>
                </a:effectLst>
              </a:defRPr>
            </a:lvl1pPr>
          </a:lstStyle>
          <a:p>
            <a:pPr rtl="0"/>
            <a:r>
              <a:rPr lang="en-GB"/>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rtlCol="0" anchor="b"/>
          <a:lstStyle/>
          <a:p>
            <a:pPr rtl="0"/>
            <a:r>
              <a:rPr lang="en-US"/>
              <a:t>Click to edit Master title style</a:t>
            </a:r>
            <a:endParaRPr lang="en-GB"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rtlCol="0">
            <a:normAutofit/>
          </a:bodyPr>
          <a:lstStyle/>
          <a:p>
            <a:pPr lvl="0" rtl="0"/>
            <a:r>
              <a:rPr lang="en-US"/>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rtlCol="0"/>
          <a:lstStyle/>
          <a:p>
            <a:pPr rtl="0"/>
            <a:r>
              <a:rPr lang="en-GB"/>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rtlCol="0"/>
          <a:lstStyle>
            <a:lvl1pPr>
              <a:defRPr>
                <a:solidFill>
                  <a:schemeClr val="bg1"/>
                </a:solidFill>
              </a:defRPr>
            </a:lvl1pPr>
          </a:lstStyle>
          <a:p>
            <a:pPr rtl="0"/>
            <a:r>
              <a:rPr lang="en-GB"/>
              <a:t>2/3/20XX</a:t>
            </a:r>
            <a:endParaRPr lang="en-GB"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rtlCol="0" anchor="b"/>
          <a:lstStyle/>
          <a:p>
            <a:pPr rtl="0"/>
            <a:r>
              <a:rPr lang="en-US"/>
              <a:t>Click to edit Master title style</a:t>
            </a:r>
            <a:endParaRPr lang="en-GB"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rtlCol="0">
            <a:noAutofit/>
          </a:bodyPr>
          <a:lstStyle>
            <a:lvl1pPr algn="ctr">
              <a:defRPr/>
            </a:lvl1pPr>
          </a:lstStyle>
          <a:p>
            <a:pPr rtl="0"/>
            <a:r>
              <a:rPr lang="en-US"/>
              <a:t>Click icon to add picture</a:t>
            </a:r>
            <a:endParaRPr lang="en-GB"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rtlCol="0">
            <a:normAutofit/>
          </a:bodyPr>
          <a:lstStyle>
            <a:lvl1pPr>
              <a:defRPr spc="0"/>
            </a:lvl1pPr>
          </a:lstStyle>
          <a:p>
            <a:pPr lvl="0" rt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rtlCol="0"/>
          <a:lstStyle/>
          <a:p>
            <a:pPr rtl="0"/>
            <a:r>
              <a:rPr lang="en-GB"/>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rtlCol="0"/>
          <a:lstStyle>
            <a:lvl1pPr algn="r">
              <a:defRPr/>
            </a:lvl1pPr>
          </a:lstStyle>
          <a:p>
            <a:pPr rtl="0"/>
            <a:r>
              <a:rPr lang="en-GB"/>
              <a:t>2/3/20XX</a:t>
            </a:r>
            <a:endParaRPr lang="en-GB"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rtlCol="0" anchor="b"/>
          <a:lstStyle>
            <a:lvl1pPr>
              <a:defRPr sz="6000" spc="0"/>
            </a:lvl1pPr>
          </a:lstStyle>
          <a:p>
            <a:pPr rtl="0"/>
            <a:r>
              <a:rPr lang="en-US" sz="6000"/>
              <a:t>Click to edit Master title style</a:t>
            </a:r>
            <a:endParaRPr lang="en-GB"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rtlCol="0" anchor="t"/>
          <a:lstStyle>
            <a:lvl1pPr>
              <a:defRPr strike="noStrike"/>
            </a:lvl1pPr>
          </a:lstStyle>
          <a:p>
            <a:pPr rtl="0"/>
            <a:r>
              <a:rPr lang="en-US" b="0"/>
              <a:t>Click to edit Master subtitle style</a:t>
            </a:r>
            <a:endParaRPr lang="en-GB"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GB"/>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rtlCol="0" anchor="b"/>
          <a:lstStyle>
            <a:lvl1pPr>
              <a:defRPr spc="0">
                <a:solidFill>
                  <a:schemeClr val="tx1">
                    <a:lumMod val="75000"/>
                    <a:lumOff val="25000"/>
                  </a:schemeClr>
                </a:solidFill>
              </a:defRPr>
            </a:lvl1pPr>
          </a:lstStyle>
          <a:p>
            <a:pPr rtl="0"/>
            <a:r>
              <a:rPr lang="en-US"/>
              <a:t>Click to edit Master title style</a:t>
            </a:r>
            <a:endParaRPr lang="en-GB"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rtlCol="0">
            <a:normAutofit/>
          </a:bodyPr>
          <a:lstStyle/>
          <a:p>
            <a:pPr lvl="0" rtl="0"/>
            <a:r>
              <a:rPr lang="en-US"/>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rtlCol="0"/>
          <a:lstStyle>
            <a:lvl1pPr>
              <a:defRPr>
                <a:solidFill>
                  <a:schemeClr val="bg1"/>
                </a:solidFill>
                <a:effectLst>
                  <a:outerShdw blurRad="38100" dist="38100" dir="2700000" algn="tl" rotWithShape="0">
                    <a:srgbClr val="000000">
                      <a:alpha val="43137"/>
                    </a:srgbClr>
                  </a:outerShdw>
                </a:effectLst>
              </a:defRPr>
            </a:lvl1pPr>
          </a:lstStyle>
          <a:p>
            <a:pPr rtl="0"/>
            <a:r>
              <a:rPr lang="en-GB"/>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rtlCol="0" anchor="b"/>
          <a:lstStyle/>
          <a:p>
            <a:pPr rtl="0"/>
            <a:r>
              <a:rPr lang="en-US"/>
              <a:t>Click to edit Master title style</a:t>
            </a:r>
            <a:endParaRPr lang="en-GB"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rtlCol="0"/>
          <a:lstStyle/>
          <a:p>
            <a:pPr lvl="0" rtl="0"/>
            <a:r>
              <a:rPr lang="en-US"/>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rtlCol="0"/>
          <a:lstStyle>
            <a:lvl1pPr>
              <a:defRPr>
                <a:solidFill>
                  <a:schemeClr val="tx1"/>
                </a:solidFill>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rtlCol="0"/>
          <a:lstStyle>
            <a:lvl1pPr>
              <a:defRPr>
                <a:solidFill>
                  <a:schemeClr val="tx1"/>
                </a:solidFill>
                <a:effectLst/>
              </a:defRPr>
            </a:lvl1pPr>
          </a:lstStyle>
          <a:p>
            <a:pPr rtl="0"/>
            <a:r>
              <a:rPr lang="en-GB"/>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rtlCol="0">
            <a:noAutofit/>
          </a:bodyPr>
          <a:lstStyle/>
          <a:p>
            <a:pPr rtl="0"/>
            <a:r>
              <a:rPr lang="en-US"/>
              <a:t>Click icon to add picture</a:t>
            </a:r>
            <a:endParaRPr lang="en-GB"/>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rtlCol="0">
            <a:noAutofit/>
          </a:bodyPr>
          <a:lstStyle>
            <a:lvl1pPr>
              <a:lnSpc>
                <a:spcPct val="110000"/>
              </a:lnSpc>
              <a:defRPr sz="2400" spc="0" baseline="0"/>
            </a:lvl1pPr>
          </a:lstStyle>
          <a:p>
            <a:pPr rtl="0"/>
            <a:r>
              <a:rPr lang="en-US"/>
              <a:t>Click to edit Master title style</a:t>
            </a:r>
            <a:endParaRPr lang="en-GB"/>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rtlCol="0" anchor="t">
            <a:normAutofit/>
          </a:bodyPr>
          <a:lstStyle>
            <a:lvl1pPr marL="0" indent="0">
              <a:defRPr/>
            </a:lvl1pPr>
          </a:lstStyle>
          <a:p>
            <a:pPr rtl="0"/>
            <a:r>
              <a:rPr lang="en-GB" sz="180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rtlCol="0"/>
          <a:lstStyle/>
          <a:p>
            <a:pPr rtl="0"/>
            <a:r>
              <a:rPr lang="en-GB">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rtlCol="0"/>
          <a:lstStyle/>
          <a:p>
            <a:pPr algn="r" rtl="0"/>
            <a:r>
              <a:rPr lang="en-GB"/>
              <a:t>2/3/20XX</a:t>
            </a:r>
            <a:endParaRPr lang="en-GB"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rtlCol="0"/>
          <a:lstStyle/>
          <a:p>
            <a:pPr rtl="0"/>
            <a:r>
              <a:rPr lang="en-US"/>
              <a:t>Click to edit Master title style</a:t>
            </a:r>
            <a:endParaRPr lang="en-GB"/>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rtlCol="0"/>
          <a:lstStyle>
            <a:lvl1pPr algn="ctr">
              <a:lnSpc>
                <a:spcPct val="100000"/>
              </a:lnSpc>
              <a:defRPr sz="1200" b="1"/>
            </a:lvl1pPr>
          </a:lstStyle>
          <a:p>
            <a:pPr lvl="0" rtl="0"/>
            <a:r>
              <a:rPr lang="en-GB"/>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rtlCol="0"/>
          <a:lstStyle>
            <a:lvl1pPr algn="ctr">
              <a:lnSpc>
                <a:spcPct val="100000"/>
              </a:lnSpc>
              <a:defRPr sz="1000"/>
            </a:lvl1pPr>
          </a:lstStyle>
          <a:p>
            <a:pPr lvl="0" rtl="0"/>
            <a:r>
              <a:rPr lang="en-GB"/>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rtlCol="0"/>
          <a:lstStyle>
            <a:lvl1pPr algn="ctr">
              <a:lnSpc>
                <a:spcPct val="100000"/>
              </a:lnSpc>
              <a:defRPr sz="1200" b="1"/>
            </a:lvl1pPr>
          </a:lstStyle>
          <a:p>
            <a:pPr lvl="0" rtl="0"/>
            <a:r>
              <a:rPr lang="en-GB"/>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rtlCol="0"/>
          <a:lstStyle>
            <a:lvl1pPr algn="ctr">
              <a:lnSpc>
                <a:spcPct val="100000"/>
              </a:lnSpc>
              <a:defRPr sz="1000"/>
            </a:lvl1pPr>
          </a:lstStyle>
          <a:p>
            <a:pPr lvl="0" rtl="0"/>
            <a:r>
              <a:rPr lang="en-GB"/>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rtlCol="0"/>
          <a:lstStyle>
            <a:lvl1pPr algn="ctr">
              <a:lnSpc>
                <a:spcPct val="100000"/>
              </a:lnSpc>
              <a:defRPr sz="1200" b="1"/>
            </a:lvl1pPr>
          </a:lstStyle>
          <a:p>
            <a:pPr lvl="0" rtl="0"/>
            <a:r>
              <a:rPr lang="en-GB"/>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rtlCol="0"/>
          <a:lstStyle>
            <a:lvl1pPr algn="ctr">
              <a:lnSpc>
                <a:spcPct val="100000"/>
              </a:lnSpc>
              <a:defRPr sz="1000"/>
            </a:lvl1pPr>
          </a:lstStyle>
          <a:p>
            <a:pPr lvl="0" rtl="0"/>
            <a:r>
              <a:rPr lang="en-GB"/>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rtlCol="0"/>
          <a:lstStyle>
            <a:lvl1pPr algn="ctr">
              <a:lnSpc>
                <a:spcPct val="100000"/>
              </a:lnSpc>
              <a:defRPr sz="1200" b="1"/>
            </a:lvl1pPr>
          </a:lstStyle>
          <a:p>
            <a:pPr lvl="0" rtl="0"/>
            <a:r>
              <a:rPr lang="en-GB"/>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rtlCol="0"/>
          <a:lstStyle>
            <a:lvl1pPr algn="ctr">
              <a:lnSpc>
                <a:spcPct val="100000"/>
              </a:lnSpc>
              <a:defRPr sz="1000"/>
            </a:lvl1pPr>
          </a:lstStyle>
          <a:p>
            <a:pPr lvl="0" rtl="0"/>
            <a:r>
              <a:rPr lang="en-GB"/>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rtlCol="0"/>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 name="Content Placeholder 2"/>
          <p:cNvSpPr>
            <a:spLocks noGrp="1"/>
          </p:cNvSpPr>
          <p:nvPr>
            <p:ph idx="1"/>
          </p:nvPr>
        </p:nvSpPr>
        <p:spPr>
          <a:xfrm>
            <a:off x="1320655" y="2312276"/>
            <a:ext cx="9566098" cy="3651504"/>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theme" Target="../theme/theme1.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pPr rtl="0"/>
            <a:r>
              <a:rPr lang="en-US"/>
              <a:t>Click to edit Master title style</a:t>
            </a:r>
            <a:endParaRPr lang="en-GB"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pPr rtl="0"/>
            <a:r>
              <a:rPr lang="en-GB"/>
              <a:t>Sample Footer Text</a:t>
            </a:r>
            <a:endParaRPr lang="en-GB"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fld id="{FAEF9944-A4F6-4C59-AEBD-678D6480B8EA}" type="slidenum">
              <a:rPr lang="en-GB" smtClean="0"/>
              <a:pPr algn="l"/>
              <a:t>‹#›</a:t>
            </a:fld>
            <a:endParaRPr lang="en-GB"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3.jpeg" /></Relationships>
</file>

<file path=ppt/slides/_rels/slide3.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2.xml"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3.xml" /><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4.xml" /><Relationship Id="rId1" Type="http://schemas.openxmlformats.org/officeDocument/2006/relationships/slideLayout" Target="../slideLayouts/slideLayout9.xml" /></Relationships>
</file>

<file path=ppt/slides/_rels/slide6.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5.xml" /><Relationship Id="rId1" Type="http://schemas.openxmlformats.org/officeDocument/2006/relationships/slideLayout" Target="../slideLayouts/slideLayout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13" r="13"/>
          <a:stretch/>
        </p:blipFill>
        <p:spPr>
          <a:xfrm>
            <a:off x="1524" y="0"/>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5785658" y="1562793"/>
            <a:ext cx="5785658" cy="4355869"/>
          </a:xfrm>
        </p:spPr>
        <p:txBody>
          <a:bodyPr rtlCol="0"/>
          <a:lstStyle/>
          <a:p>
            <a:pPr rtl="0"/>
            <a:r>
              <a:rPr lang="en-GB" b="0" dirty="0"/>
              <a:t>Encounters</a:t>
            </a:r>
            <a:br>
              <a:rPr lang="en-GB" b="0" dirty="0"/>
            </a:br>
            <a:r>
              <a:rPr lang="en-GB" b="0" dirty="0"/>
              <a:t>with Jesus 1:</a:t>
            </a:r>
            <a:br>
              <a:rPr lang="en-GB" b="0" dirty="0"/>
            </a:br>
            <a:r>
              <a:rPr lang="en-GB" dirty="0"/>
              <a:t>The Woman of Samaria</a:t>
            </a:r>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5520784" y="1321624"/>
            <a:ext cx="6281773"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46656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226870" y="0"/>
            <a:ext cx="7134415" cy="790901"/>
          </a:xfrm>
        </p:spPr>
        <p:txBody>
          <a:bodyPr rtlCol="0" anchor="b">
            <a:normAutofit fontScale="90000"/>
          </a:bodyPr>
          <a:lstStyle/>
          <a:p>
            <a:pPr rtl="0"/>
            <a:r>
              <a:rPr lang="en-GB" dirty="0"/>
              <a:t>Questions</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183027" y="790901"/>
            <a:ext cx="8010782" cy="5904261"/>
          </a:xfrm>
        </p:spPr>
        <p:txBody>
          <a:bodyPr rtlCol="0">
            <a:noAutofit/>
          </a:bodyPr>
          <a:lstStyle/>
          <a:p>
            <a:pPr marL="342900" indent="-342900">
              <a:buFont typeface="Arial" panose="020B0604020202020204" pitchFamily="34" charset="0"/>
              <a:buChar char="•"/>
            </a:pPr>
            <a:r>
              <a:rPr lang="en-US" sz="2400" b="1" dirty="0"/>
              <a:t>What was really going on here?</a:t>
            </a:r>
            <a:br>
              <a:rPr lang="en-US" sz="2400" dirty="0"/>
            </a:br>
            <a:r>
              <a:rPr lang="en-US" sz="2400" i="1" dirty="0"/>
              <a:t>Including historical or cultural context.</a:t>
            </a:r>
          </a:p>
          <a:p>
            <a:pPr marL="342900" indent="-342900">
              <a:buFont typeface="Arial" panose="020B0604020202020204" pitchFamily="34" charset="0"/>
              <a:buChar char="•"/>
            </a:pPr>
            <a:r>
              <a:rPr lang="en-US" sz="2400" b="1" dirty="0"/>
              <a:t>What was the turning point in Jesus’</a:t>
            </a:r>
            <a:br>
              <a:rPr lang="en-US" sz="2400" b="1" dirty="0"/>
            </a:br>
            <a:r>
              <a:rPr lang="en-US" sz="2400" b="1" dirty="0"/>
              <a:t>conversation with the woman?</a:t>
            </a:r>
          </a:p>
          <a:p>
            <a:pPr marL="342900" indent="-342900">
              <a:buFont typeface="Arial" panose="020B0604020202020204" pitchFamily="34" charset="0"/>
              <a:buChar char="•"/>
            </a:pPr>
            <a:r>
              <a:rPr lang="en-US" sz="2400" b="1" dirty="0"/>
              <a:t>What does this teach us about Jesus/God?</a:t>
            </a:r>
          </a:p>
          <a:p>
            <a:pPr marL="342900" indent="-342900">
              <a:buFont typeface="Arial" panose="020B0604020202020204" pitchFamily="34" charset="0"/>
              <a:buChar char="•"/>
            </a:pPr>
            <a:r>
              <a:rPr lang="en-US" sz="2400" b="1" dirty="0"/>
              <a:t>What does this teach us about the people present, or humans generally?</a:t>
            </a:r>
          </a:p>
          <a:p>
            <a:pPr marL="342900" indent="-342900">
              <a:spcAft>
                <a:spcPts val="1800"/>
              </a:spcAft>
              <a:buFont typeface="Arial" panose="020B0604020202020204" pitchFamily="34" charset="0"/>
              <a:buChar char="•"/>
            </a:pPr>
            <a:r>
              <a:rPr lang="en-US" sz="2400" b="1" dirty="0">
                <a:solidFill>
                  <a:schemeClr val="tx1"/>
                </a:solidFill>
              </a:rPr>
              <a:t>Is there something here for</a:t>
            </a:r>
            <a:br>
              <a:rPr lang="en-US" sz="2400" b="1" dirty="0">
                <a:solidFill>
                  <a:schemeClr val="tx1"/>
                </a:solidFill>
              </a:rPr>
            </a:br>
            <a:r>
              <a:rPr lang="en-US" sz="2400" b="1" dirty="0">
                <a:solidFill>
                  <a:schemeClr val="tx1"/>
                </a:solidFill>
              </a:rPr>
              <a:t>me to do?</a:t>
            </a:r>
          </a:p>
        </p:txBody>
      </p:sp>
      <p:pic>
        <p:nvPicPr>
          <p:cNvPr id="21" name="Picture Placeholder 20" descr="Seedling soil in the sunlight">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p:txBody>
          <a:bodyPr rtlCol="0"/>
          <a:lstStyle/>
          <a:p>
            <a:pPr rtl="0"/>
            <a:fld id="{FAEF9944-A4F6-4C59-AEBD-678D6480B8EA}" type="slidenum">
              <a:rPr lang="en-GB" smtClean="0"/>
              <a:pPr/>
              <a:t>2</a:t>
            </a:fld>
            <a:endParaRPr lang="en-GB" dirty="0"/>
          </a:p>
        </p:txBody>
      </p:sp>
    </p:spTree>
    <p:extLst>
      <p:ext uri="{BB962C8B-B14F-4D97-AF65-F5344CB8AC3E}">
        <p14:creationId xmlns:p14="http://schemas.microsoft.com/office/powerpoint/2010/main" val="128230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0" y="25962"/>
            <a:ext cx="2369127" cy="1212634"/>
          </a:xfrm>
        </p:spPr>
        <p:txBody>
          <a:bodyPr rtlCol="0" anchor="ctr">
            <a:normAutofit/>
          </a:bodyPr>
          <a:lstStyle/>
          <a:p>
            <a:pPr algn="ctr"/>
            <a:r>
              <a:rPr lang="en-GB" sz="4400" dirty="0"/>
              <a:t>History</a:t>
            </a:r>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2849390" y="25962"/>
            <a:ext cx="4016923" cy="1338349"/>
          </a:xfrm>
        </p:spPr>
        <p:txBody>
          <a:bodyPr rtlCol="0" anchor="t">
            <a:normAutofit lnSpcReduction="10000"/>
          </a:bodyPr>
          <a:lstStyle/>
          <a:p>
            <a:pPr algn="ctr"/>
            <a:r>
              <a:rPr lang="en-GB" sz="2800" dirty="0"/>
              <a:t>‘</a:t>
            </a:r>
            <a:r>
              <a:rPr lang="en-US" sz="2800" i="1" dirty="0"/>
              <a:t>And he had to pass through Samaria.</a:t>
            </a:r>
            <a:r>
              <a:rPr lang="en-US" sz="2800" dirty="0"/>
              <a:t>’</a:t>
            </a:r>
            <a:endParaRPr lang="en-GB" sz="2800" dirty="0"/>
          </a:p>
        </p:txBody>
      </p:sp>
      <p:sp>
        <p:nvSpPr>
          <p:cNvPr id="4" name="Subtitle 2">
            <a:extLst>
              <a:ext uri="{FF2B5EF4-FFF2-40B4-BE49-F238E27FC236}">
                <a16:creationId xmlns:a16="http://schemas.microsoft.com/office/drawing/2014/main" id="{49C049B6-527E-1655-4E1A-D8CF480833C0}"/>
              </a:ext>
            </a:extLst>
          </p:cNvPr>
          <p:cNvSpPr txBox="1">
            <a:spLocks/>
          </p:cNvSpPr>
          <p:nvPr/>
        </p:nvSpPr>
        <p:spPr>
          <a:xfrm>
            <a:off x="70980" y="1577005"/>
            <a:ext cx="7629231" cy="5255033"/>
          </a:xfrm>
          <a:prstGeom prst="rect">
            <a:avLst/>
          </a:prstGeom>
        </p:spPr>
        <p:txBody>
          <a:bodyPr vert="horz" lIns="109728" tIns="109728" rIns="109728" bIns="91440" rtlCol="0" anchor="t">
            <a:normAutofit lnSpcReduction="10000"/>
          </a:bodyPr>
          <a:lstStyle>
            <a:lvl1pPr marL="0" indent="0" algn="l" defTabSz="914400" rtl="0" eaLnBrk="1" latinLnBrk="0" hangingPunct="1">
              <a:lnSpc>
                <a:spcPct val="140000"/>
              </a:lnSpc>
              <a:spcBef>
                <a:spcPts val="930"/>
              </a:spcBef>
              <a:buFont typeface="Corbel" panose="020B0503020204020204" pitchFamily="34" charset="0"/>
              <a:buNone/>
              <a:defRPr sz="1800" b="0" strike="noStrike"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GB" sz="2400" b="1" dirty="0"/>
              <a:t>930BC</a:t>
            </a:r>
            <a:r>
              <a:rPr lang="en-GB" sz="2400" dirty="0"/>
              <a:t> </a:t>
            </a:r>
            <a:r>
              <a:rPr lang="en-GB" sz="2400" i="1" dirty="0"/>
              <a:t>Rebel northern Israelite kingdom. Idols.</a:t>
            </a:r>
          </a:p>
          <a:p>
            <a:r>
              <a:rPr lang="en-GB" sz="2400" b="1" dirty="0"/>
              <a:t>722BC</a:t>
            </a:r>
            <a:r>
              <a:rPr lang="en-GB" sz="2400" dirty="0"/>
              <a:t> </a:t>
            </a:r>
            <a:r>
              <a:rPr lang="en-GB" sz="2400" i="1" dirty="0"/>
              <a:t>Israelites and Gentiles blended together.</a:t>
            </a:r>
          </a:p>
          <a:p>
            <a:r>
              <a:rPr lang="en-GB" sz="2400" b="1" dirty="0"/>
              <a:t>~500BC </a:t>
            </a:r>
            <a:r>
              <a:rPr lang="en-GB" sz="2400" i="1" dirty="0"/>
              <a:t>Opposing reconstructions of Jerusalem.</a:t>
            </a:r>
          </a:p>
          <a:p>
            <a:r>
              <a:rPr lang="en-GB" sz="2400" b="1" dirty="0"/>
              <a:t>~400BC </a:t>
            </a:r>
            <a:r>
              <a:rPr lang="en-GB" sz="2400" i="1" dirty="0"/>
              <a:t>Alternate temple built, while Judeans exclude Samaritans from Jerusalem temple.</a:t>
            </a:r>
          </a:p>
          <a:p>
            <a:r>
              <a:rPr lang="en-GB" sz="2400" b="1" dirty="0"/>
              <a:t>128BC</a:t>
            </a:r>
            <a:r>
              <a:rPr lang="en-GB" sz="2400" dirty="0"/>
              <a:t> </a:t>
            </a:r>
            <a:r>
              <a:rPr lang="en-GB" sz="2400" i="1" dirty="0"/>
              <a:t>Conquered by the Judeans and Samaritan temple destroyed.</a:t>
            </a:r>
          </a:p>
          <a:p>
            <a:r>
              <a:rPr lang="en-GB" sz="2400" b="1" dirty="0"/>
              <a:t>30AD </a:t>
            </a:r>
            <a:r>
              <a:rPr lang="en-GB" sz="2400" i="1" dirty="0"/>
              <a:t>Most Jews in Jesus’ time apparently walked around Samaria.</a:t>
            </a:r>
          </a:p>
          <a:p>
            <a:endParaRPr lang="en-GB" sz="2400" dirty="0"/>
          </a:p>
          <a:p>
            <a:pPr marL="457200" indent="-457200">
              <a:buFont typeface="Arial" panose="020B0604020202020204" pitchFamily="34" charset="0"/>
              <a:buChar char="•"/>
            </a:pPr>
            <a:endParaRPr lang="en-GB" sz="2400" dirty="0"/>
          </a:p>
        </p:txBody>
      </p:sp>
      <p:pic>
        <p:nvPicPr>
          <p:cNvPr id="13" name="Picture 12">
            <a:extLst>
              <a:ext uri="{FF2B5EF4-FFF2-40B4-BE49-F238E27FC236}">
                <a16:creationId xmlns:a16="http://schemas.microsoft.com/office/drawing/2014/main" id="{047F40AB-01A5-8C2F-7E86-80B346F4F4EC}"/>
              </a:ext>
            </a:extLst>
          </p:cNvPr>
          <p:cNvPicPr>
            <a:picLocks noChangeAspect="1"/>
          </p:cNvPicPr>
          <p:nvPr/>
        </p:nvPicPr>
        <p:blipFill>
          <a:blip r:embed="rId3"/>
          <a:stretch>
            <a:fillRect/>
          </a:stretch>
        </p:blipFill>
        <p:spPr>
          <a:xfrm>
            <a:off x="7700211" y="0"/>
            <a:ext cx="4491789" cy="6858000"/>
          </a:xfrm>
          <a:prstGeom prst="rect">
            <a:avLst/>
          </a:prstGeom>
        </p:spPr>
      </p:pic>
    </p:spTree>
    <p:extLst>
      <p:ext uri="{BB962C8B-B14F-4D97-AF65-F5344CB8AC3E}">
        <p14:creationId xmlns:p14="http://schemas.microsoft.com/office/powerpoint/2010/main" val="378934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0" y="0"/>
            <a:ext cx="8263570" cy="820622"/>
          </a:xfrm>
        </p:spPr>
        <p:txBody>
          <a:bodyPr rtlCol="0" anchor="b"/>
          <a:lstStyle/>
          <a:p>
            <a:pPr rtl="0"/>
            <a:r>
              <a:rPr lang="en-GB" dirty="0"/>
              <a:t>Discovery Bible Study </a:t>
            </a:r>
            <a:r>
              <a:rPr lang="en-GB" b="0" dirty="0"/>
              <a:t>- John 4:3-43</a:t>
            </a:r>
          </a:p>
        </p:txBody>
      </p:sp>
      <p:pic>
        <p:nvPicPr>
          <p:cNvPr id="23" name="Picture Placeholder 22" descr="Seedling soil in the sunlight">
            <a:extLst>
              <a:ext uri="{FF2B5EF4-FFF2-40B4-BE49-F238E27FC236}">
                <a16:creationId xmlns:a16="http://schemas.microsoft.com/office/drawing/2014/main" id="{2D95C522-0673-42BF-B02A-D92BB4AA3D3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353" y="3978381"/>
            <a:ext cx="12188647" cy="2879619"/>
          </a:xfrm>
        </p:spPr>
      </p:pic>
      <p:sp>
        <p:nvSpPr>
          <p:cNvPr id="104" name="Slide Number Placeholder 103">
            <a:extLst>
              <a:ext uri="{FF2B5EF4-FFF2-40B4-BE49-F238E27FC236}">
                <a16:creationId xmlns:a16="http://schemas.microsoft.com/office/drawing/2014/main" id="{4FCD3792-12EA-4588-8197-F47A7C9F583A}"/>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rtl="0"/>
              <a:t>4</a:t>
            </a:fld>
            <a:endParaRPr lang="en-GB" dirty="0"/>
          </a:p>
        </p:txBody>
      </p:sp>
      <p:sp>
        <p:nvSpPr>
          <p:cNvPr id="8" name="TextBox 7">
            <a:extLst>
              <a:ext uri="{FF2B5EF4-FFF2-40B4-BE49-F238E27FC236}">
                <a16:creationId xmlns:a16="http://schemas.microsoft.com/office/drawing/2014/main" id="{3EFAF981-3A51-D37F-5E5E-C6768B0ECBA2}"/>
              </a:ext>
            </a:extLst>
          </p:cNvPr>
          <p:cNvSpPr txBox="1"/>
          <p:nvPr/>
        </p:nvSpPr>
        <p:spPr>
          <a:xfrm>
            <a:off x="346624" y="983932"/>
            <a:ext cx="11532004" cy="5416868"/>
          </a:xfrm>
          <a:prstGeom prst="rect">
            <a:avLst/>
          </a:prstGeom>
          <a:solidFill>
            <a:srgbClr val="EEEBE2">
              <a:alpha val="69804"/>
            </a:srgbClr>
          </a:solidFill>
        </p:spPr>
        <p:txBody>
          <a:bodyPr wrap="square">
            <a:spAutoFit/>
          </a:bodyPr>
          <a:lstStyle/>
          <a:p>
            <a:pPr>
              <a:spcAft>
                <a:spcPts val="1800"/>
              </a:spcAft>
            </a:pPr>
            <a:r>
              <a:rPr lang="en-US" sz="3200" b="1" u="sng" dirty="0"/>
              <a:t>Groups of 2 or 3</a:t>
            </a:r>
            <a:r>
              <a:rPr lang="en-US" sz="3200" dirty="0"/>
              <a:t>. </a:t>
            </a:r>
            <a:r>
              <a:rPr lang="en-US" sz="3200" i="1" dirty="0"/>
              <a:t>Mix up a bit.</a:t>
            </a:r>
          </a:p>
          <a:p>
            <a:pPr>
              <a:spcAft>
                <a:spcPts val="1800"/>
              </a:spcAft>
            </a:pPr>
            <a:endParaRPr lang="en-US" sz="3200" i="1" u="sng" dirty="0"/>
          </a:p>
          <a:p>
            <a:pPr marL="449263" indent="-449263">
              <a:spcAft>
                <a:spcPts val="1800"/>
              </a:spcAft>
              <a:buFont typeface="+mj-lt"/>
              <a:buAutoNum type="arabicPeriod"/>
            </a:pPr>
            <a:r>
              <a:rPr lang="en-US" sz="3200" dirty="0"/>
              <a:t>What does </a:t>
            </a:r>
            <a:r>
              <a:rPr lang="en-US" sz="3200" b="1" dirty="0"/>
              <a:t>this passage teach us </a:t>
            </a:r>
            <a:r>
              <a:rPr lang="en-US" sz="3200" dirty="0"/>
              <a:t>about </a:t>
            </a:r>
            <a:r>
              <a:rPr lang="en-US" sz="3200" b="1" dirty="0">
                <a:solidFill>
                  <a:srgbClr val="00B050"/>
                </a:solidFill>
              </a:rPr>
              <a:t>Jesus/God</a:t>
            </a:r>
            <a:r>
              <a:rPr lang="en-US" sz="3200" dirty="0"/>
              <a:t>?</a:t>
            </a:r>
          </a:p>
          <a:p>
            <a:pPr marL="449263" indent="-449263">
              <a:spcAft>
                <a:spcPts val="1800"/>
              </a:spcAft>
              <a:buFont typeface="+mj-lt"/>
              <a:buAutoNum type="arabicPeriod"/>
            </a:pPr>
            <a:endParaRPr lang="en-US" sz="3200" dirty="0"/>
          </a:p>
          <a:p>
            <a:pPr marL="449263" indent="-449263">
              <a:spcAft>
                <a:spcPts val="1800"/>
              </a:spcAft>
              <a:buFont typeface="+mj-lt"/>
              <a:buAutoNum type="arabicPeriod"/>
            </a:pPr>
            <a:r>
              <a:rPr lang="en-US" sz="3200" dirty="0"/>
              <a:t>What does </a:t>
            </a:r>
            <a:r>
              <a:rPr lang="en-US" sz="3200" b="1" dirty="0"/>
              <a:t>this passage teach us </a:t>
            </a:r>
            <a:r>
              <a:rPr lang="en-US" sz="3200" dirty="0"/>
              <a:t>about the people present or </a:t>
            </a:r>
            <a:r>
              <a:rPr lang="en-US" sz="3200" b="1" dirty="0">
                <a:solidFill>
                  <a:srgbClr val="00B050"/>
                </a:solidFill>
              </a:rPr>
              <a:t>humans</a:t>
            </a:r>
            <a:r>
              <a:rPr lang="en-US" sz="3200" dirty="0"/>
              <a:t> generally?</a:t>
            </a:r>
          </a:p>
          <a:p>
            <a:pPr marL="449263" indent="-449263">
              <a:spcAft>
                <a:spcPts val="1800"/>
              </a:spcAft>
              <a:buFont typeface="+mj-lt"/>
              <a:buAutoNum type="arabicPeriod"/>
            </a:pPr>
            <a:endParaRPr lang="en-US" sz="3200" dirty="0"/>
          </a:p>
          <a:p>
            <a:pPr marL="449263" indent="-449263">
              <a:spcAft>
                <a:spcPts val="1800"/>
              </a:spcAft>
              <a:buFont typeface="+mj-lt"/>
              <a:buAutoNum type="arabicPeriod"/>
            </a:pPr>
            <a:r>
              <a:rPr lang="en-US" sz="3200" dirty="0"/>
              <a:t>Is there something here for me to </a:t>
            </a:r>
            <a:r>
              <a:rPr lang="en-US" sz="3200" b="1" dirty="0">
                <a:solidFill>
                  <a:srgbClr val="00B050"/>
                </a:solidFill>
              </a:rPr>
              <a:t>do</a:t>
            </a:r>
            <a:r>
              <a:rPr lang="en-US" sz="3200" dirty="0"/>
              <a:t>?</a:t>
            </a:r>
          </a:p>
        </p:txBody>
      </p:sp>
    </p:spTree>
    <p:extLst>
      <p:ext uri="{BB962C8B-B14F-4D97-AF65-F5344CB8AC3E}">
        <p14:creationId xmlns:p14="http://schemas.microsoft.com/office/powerpoint/2010/main" val="1731431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randombar(horizontal)">
                                      <p:cBhvr>
                                        <p:cTn id="1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CF3A-C77F-41D2-8879-43D1043E025D}"/>
              </a:ext>
            </a:extLst>
          </p:cNvPr>
          <p:cNvSpPr>
            <a:spLocks noGrp="1"/>
          </p:cNvSpPr>
          <p:nvPr>
            <p:ph type="title"/>
          </p:nvPr>
        </p:nvSpPr>
        <p:spPr>
          <a:xfrm>
            <a:off x="455789" y="708264"/>
            <a:ext cx="9566098" cy="1070695"/>
          </a:xfrm>
        </p:spPr>
        <p:txBody>
          <a:bodyPr rtlCol="0">
            <a:normAutofit/>
          </a:bodyPr>
          <a:lstStyle/>
          <a:p>
            <a:pPr rtl="0"/>
            <a:r>
              <a:rPr lang="en-GB" dirty="0"/>
              <a:t>Feedback</a:t>
            </a:r>
          </a:p>
        </p:txBody>
      </p:sp>
      <p:pic>
        <p:nvPicPr>
          <p:cNvPr id="23" name="Picture Placeholder 22" descr="Crops, green and pink">
            <a:extLst>
              <a:ext uri="{FF2B5EF4-FFF2-40B4-BE49-F238E27FC236}">
                <a16:creationId xmlns:a16="http://schemas.microsoft.com/office/drawing/2014/main" id="{85F8DE3C-C55A-41E0-80E3-284DA96B9725}"/>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2170113" y="0"/>
            <a:ext cx="7851775" cy="1239838"/>
          </a:xfrm>
        </p:spPr>
      </p:pic>
      <p:sp>
        <p:nvSpPr>
          <p:cNvPr id="26" name="Slide Number Placeholder 25">
            <a:extLst>
              <a:ext uri="{FF2B5EF4-FFF2-40B4-BE49-F238E27FC236}">
                <a16:creationId xmlns:a16="http://schemas.microsoft.com/office/drawing/2014/main" id="{D340E6D2-5814-4CD5-B1E5-425DA2E5BA5E}"/>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rtl="0"/>
              <a:t>5</a:t>
            </a:fld>
            <a:endParaRPr lang="en-GB" dirty="0"/>
          </a:p>
        </p:txBody>
      </p:sp>
      <p:sp>
        <p:nvSpPr>
          <p:cNvPr id="9" name="TextBox 8">
            <a:extLst>
              <a:ext uri="{FF2B5EF4-FFF2-40B4-BE49-F238E27FC236}">
                <a16:creationId xmlns:a16="http://schemas.microsoft.com/office/drawing/2014/main" id="{D03B6242-A5F7-A03B-5455-27E91653211B}"/>
              </a:ext>
            </a:extLst>
          </p:cNvPr>
          <p:cNvSpPr txBox="1"/>
          <p:nvPr/>
        </p:nvSpPr>
        <p:spPr>
          <a:xfrm>
            <a:off x="423028" y="2312354"/>
            <a:ext cx="11532004" cy="3970318"/>
          </a:xfrm>
          <a:prstGeom prst="rect">
            <a:avLst/>
          </a:prstGeom>
          <a:solidFill>
            <a:srgbClr val="EEEBE2">
              <a:alpha val="50196"/>
            </a:srgbClr>
          </a:solidFill>
        </p:spPr>
        <p:txBody>
          <a:bodyPr wrap="square">
            <a:spAutoFit/>
          </a:bodyPr>
          <a:lstStyle/>
          <a:p>
            <a:pPr marL="342900" indent="-342900">
              <a:spcAft>
                <a:spcPts val="1800"/>
              </a:spcAft>
              <a:buFont typeface="+mj-lt"/>
              <a:buAutoNum type="arabicPeriod"/>
            </a:pPr>
            <a:r>
              <a:rPr lang="en-US" sz="3200" dirty="0"/>
              <a:t>What does </a:t>
            </a:r>
            <a:r>
              <a:rPr lang="en-US" sz="3200" b="1" dirty="0"/>
              <a:t>this passage teach us </a:t>
            </a:r>
            <a:r>
              <a:rPr lang="en-US" sz="3200" dirty="0"/>
              <a:t>about </a:t>
            </a:r>
            <a:r>
              <a:rPr lang="en-US" sz="3200" b="1" dirty="0">
                <a:solidFill>
                  <a:srgbClr val="00B050"/>
                </a:solidFill>
              </a:rPr>
              <a:t>Jesus/God</a:t>
            </a:r>
            <a:r>
              <a:rPr lang="en-US" sz="3200" dirty="0"/>
              <a:t>?</a:t>
            </a:r>
          </a:p>
          <a:p>
            <a:pPr marL="342900" indent="-342900">
              <a:spcAft>
                <a:spcPts val="1800"/>
              </a:spcAft>
              <a:buFont typeface="+mj-lt"/>
              <a:buAutoNum type="arabicPeriod"/>
            </a:pPr>
            <a:endParaRPr lang="en-US" sz="3200" dirty="0"/>
          </a:p>
          <a:p>
            <a:pPr marL="342900" indent="-342900">
              <a:spcAft>
                <a:spcPts val="1800"/>
              </a:spcAft>
              <a:buFont typeface="+mj-lt"/>
              <a:buAutoNum type="arabicPeriod"/>
            </a:pPr>
            <a:r>
              <a:rPr lang="en-US" sz="3200" dirty="0"/>
              <a:t>What does </a:t>
            </a:r>
            <a:r>
              <a:rPr lang="en-US" sz="3200" b="1" dirty="0"/>
              <a:t>this passage teach us </a:t>
            </a:r>
            <a:r>
              <a:rPr lang="en-US" sz="3200" dirty="0"/>
              <a:t>about the people present or </a:t>
            </a:r>
            <a:r>
              <a:rPr lang="en-US" sz="3200" b="1" dirty="0">
                <a:solidFill>
                  <a:srgbClr val="00B050"/>
                </a:solidFill>
              </a:rPr>
              <a:t>humans</a:t>
            </a:r>
            <a:r>
              <a:rPr lang="en-US" sz="3200" dirty="0"/>
              <a:t> generally?</a:t>
            </a:r>
          </a:p>
          <a:p>
            <a:pPr marL="342900" indent="-342900">
              <a:spcAft>
                <a:spcPts val="1800"/>
              </a:spcAft>
              <a:buFont typeface="+mj-lt"/>
              <a:buAutoNum type="arabicPeriod"/>
            </a:pPr>
            <a:endParaRPr lang="en-US" sz="3200" dirty="0"/>
          </a:p>
          <a:p>
            <a:pPr marL="342900" indent="-342900">
              <a:spcAft>
                <a:spcPts val="1800"/>
              </a:spcAft>
              <a:buFont typeface="+mj-lt"/>
              <a:buAutoNum type="arabicPeriod"/>
            </a:pPr>
            <a:r>
              <a:rPr lang="en-US" sz="3200" dirty="0"/>
              <a:t>Is there something here for me to </a:t>
            </a:r>
            <a:r>
              <a:rPr lang="en-US" sz="3200" b="1" dirty="0">
                <a:solidFill>
                  <a:srgbClr val="00B050"/>
                </a:solidFill>
              </a:rPr>
              <a:t>do</a:t>
            </a:r>
            <a:r>
              <a:rPr lang="en-US" sz="3200" dirty="0"/>
              <a:t>?</a:t>
            </a:r>
          </a:p>
        </p:txBody>
      </p:sp>
    </p:spTree>
    <p:extLst>
      <p:ext uri="{BB962C8B-B14F-4D97-AF65-F5344CB8AC3E}">
        <p14:creationId xmlns:p14="http://schemas.microsoft.com/office/powerpoint/2010/main" val="29054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5B766-8846-26E6-6922-73815A5FF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55B15-4674-2CD2-AE27-C8079B133444}"/>
              </a:ext>
            </a:extLst>
          </p:cNvPr>
          <p:cNvSpPr>
            <a:spLocks noGrp="1"/>
          </p:cNvSpPr>
          <p:nvPr>
            <p:ph type="ctrTitle"/>
          </p:nvPr>
        </p:nvSpPr>
        <p:spPr>
          <a:xfrm>
            <a:off x="0" y="25962"/>
            <a:ext cx="4491789" cy="1212634"/>
          </a:xfrm>
        </p:spPr>
        <p:txBody>
          <a:bodyPr rtlCol="0" anchor="ctr">
            <a:normAutofit/>
          </a:bodyPr>
          <a:lstStyle/>
          <a:p>
            <a:pPr algn="ctr"/>
            <a:r>
              <a:rPr lang="en-GB" sz="4400" dirty="0"/>
              <a:t>Turning Points</a:t>
            </a:r>
          </a:p>
        </p:txBody>
      </p:sp>
      <p:pic>
        <p:nvPicPr>
          <p:cNvPr id="13" name="Picture 12">
            <a:extLst>
              <a:ext uri="{FF2B5EF4-FFF2-40B4-BE49-F238E27FC236}">
                <a16:creationId xmlns:a16="http://schemas.microsoft.com/office/drawing/2014/main" id="{F06D8ED3-464D-32E9-9426-B751D4035512}"/>
              </a:ext>
            </a:extLst>
          </p:cNvPr>
          <p:cNvPicPr>
            <a:picLocks noChangeAspect="1"/>
          </p:cNvPicPr>
          <p:nvPr/>
        </p:nvPicPr>
        <p:blipFill>
          <a:blip r:embed="rId3"/>
          <a:stretch>
            <a:fillRect/>
          </a:stretch>
        </p:blipFill>
        <p:spPr>
          <a:xfrm>
            <a:off x="7700211" y="0"/>
            <a:ext cx="4491789" cy="6858000"/>
          </a:xfrm>
          <a:prstGeom prst="rect">
            <a:avLst/>
          </a:prstGeom>
        </p:spPr>
      </p:pic>
      <p:sp>
        <p:nvSpPr>
          <p:cNvPr id="6" name="Subtitle 5">
            <a:extLst>
              <a:ext uri="{FF2B5EF4-FFF2-40B4-BE49-F238E27FC236}">
                <a16:creationId xmlns:a16="http://schemas.microsoft.com/office/drawing/2014/main" id="{CB6E3B50-BA78-3326-0932-6DE59EC84CDD}"/>
              </a:ext>
            </a:extLst>
          </p:cNvPr>
          <p:cNvSpPr>
            <a:spLocks noGrp="1"/>
          </p:cNvSpPr>
          <p:nvPr>
            <p:ph type="subTitle" idx="1"/>
          </p:nvPr>
        </p:nvSpPr>
        <p:spPr>
          <a:xfrm>
            <a:off x="70980" y="1239412"/>
            <a:ext cx="7629231" cy="5618587"/>
          </a:xfrm>
        </p:spPr>
        <p:txBody>
          <a:bodyPr>
            <a:noAutofit/>
          </a:bodyPr>
          <a:lstStyle/>
          <a:p>
            <a:r>
              <a:rPr lang="en-US" sz="2400" b="1" dirty="0"/>
              <a:t>Q: What was the turning point in Jesus’ conversation with the woman?</a:t>
            </a:r>
          </a:p>
          <a:p>
            <a:r>
              <a:rPr lang="en-US" sz="2400" dirty="0"/>
              <a:t>A whole conversation of turning points!</a:t>
            </a:r>
          </a:p>
          <a:p>
            <a:pPr marL="342900" indent="-342900">
              <a:buFont typeface="Arial" panose="020B0604020202020204" pitchFamily="34" charset="0"/>
              <a:buChar char="•"/>
            </a:pPr>
            <a:r>
              <a:rPr lang="en-US" sz="2400" dirty="0"/>
              <a:t>Initiating a chat </a:t>
            </a:r>
            <a:r>
              <a:rPr lang="en-GB" sz="2400" dirty="0"/>
              <a:t>and showing his openness to interact with samaritans.</a:t>
            </a:r>
            <a:r>
              <a:rPr lang="en-US" sz="2400" dirty="0"/>
              <a:t> (v7)</a:t>
            </a:r>
          </a:p>
          <a:p>
            <a:pPr marL="342900" indent="-342900">
              <a:buFont typeface="Arial" panose="020B0604020202020204" pitchFamily="34" charset="0"/>
              <a:buChar char="•"/>
            </a:pPr>
            <a:r>
              <a:rPr lang="en-US" sz="2400" dirty="0"/>
              <a:t>Initiating a spiritual invitation</a:t>
            </a:r>
            <a:r>
              <a:rPr lang="en-GB" sz="2400" dirty="0"/>
              <a:t>.</a:t>
            </a:r>
            <a:r>
              <a:rPr lang="en-US" sz="2400" dirty="0"/>
              <a:t> (v10)</a:t>
            </a:r>
          </a:p>
          <a:p>
            <a:pPr marL="342900" indent="-342900">
              <a:buFont typeface="Arial" panose="020B0604020202020204" pitchFamily="34" charset="0"/>
              <a:buChar char="•"/>
            </a:pPr>
            <a:r>
              <a:rPr lang="en-US" sz="2400" dirty="0"/>
              <a:t>Initiating a </a:t>
            </a:r>
            <a:r>
              <a:rPr lang="en-GB" sz="2400" dirty="0"/>
              <a:t>mission to be shared with more people from her village...and also showing he truly knew and had compassion on her. (v16)</a:t>
            </a:r>
          </a:p>
          <a:p>
            <a:pPr marL="342900" indent="-342900">
              <a:buFont typeface="Arial" panose="020B0604020202020204" pitchFamily="34" charset="0"/>
              <a:buChar char="•"/>
            </a:pPr>
            <a:r>
              <a:rPr lang="en-GB" sz="2400" dirty="0"/>
              <a:t>Acknowledging her question but in a way that kept on track with his main point about her need for God. (v21-24)</a:t>
            </a:r>
          </a:p>
          <a:p>
            <a:pPr marL="342900" indent="-342900">
              <a:buFont typeface="Arial" panose="020B0604020202020204" pitchFamily="34" charset="0"/>
              <a:buChar char="•"/>
            </a:pPr>
            <a:r>
              <a:rPr lang="en-GB" sz="2400" dirty="0"/>
              <a:t>Stayed with the </a:t>
            </a:r>
            <a:r>
              <a:rPr lang="en-GB" sz="2400"/>
              <a:t>people who wanted to here more (v</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US" sz="2400" dirty="0"/>
          </a:p>
          <a:p>
            <a:endParaRPr lang="en-US" sz="2400" dirty="0"/>
          </a:p>
          <a:p>
            <a:endParaRPr lang="en-GB" sz="2400" dirty="0"/>
          </a:p>
        </p:txBody>
      </p:sp>
    </p:spTree>
    <p:extLst>
      <p:ext uri="{BB962C8B-B14F-4D97-AF65-F5344CB8AC3E}">
        <p14:creationId xmlns:p14="http://schemas.microsoft.com/office/powerpoint/2010/main" val="31352602"/>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48.tgt.Office_50301677_TF22750164_Win32_OJ112196140" id="{DCB5F806-EAA9-4FAD-A34C-3ADDBC12AD6D}" vid="{7DF6EAE3-79DE-4FCF-A444-4C75D8D4C7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BD88FD9-F816-4DDA-AB4F-EFDCB988DBD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2.xml><?xml version="1.0" encoding="utf-8"?>
<ds:datastoreItem xmlns:ds="http://schemas.openxmlformats.org/officeDocument/2006/customXml" ds:itemID="{E8E41239-C5EC-4F83-8E98-7D7D6C2BBFDA}">
  <ds:schemaRefs>
    <ds:schemaRef ds:uri="http://schemas.microsoft.com/sharepoint/v3/contenttype/forms"/>
  </ds:schemaRefs>
</ds:datastoreItem>
</file>

<file path=customXml/itemProps3.xml><?xml version="1.0" encoding="utf-8"?>
<ds:datastoreItem xmlns:ds="http://schemas.openxmlformats.org/officeDocument/2006/customXml" ds:itemID="{C9E13122-F311-42FD-A551-F80E95967A7B}">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Sketchlines design</Template>
  <TotalTime>2074</TotalTime>
  <Words>1371</Words>
  <Application>Microsoft Office PowerPoint</Application>
  <PresentationFormat>Widescreen</PresentationFormat>
  <Paragraphs>68</Paragraphs>
  <Slides>6</Slides>
  <Notes>5</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SketchLinesVTI</vt:lpstr>
      <vt:lpstr>Encounters with Jesus 1: The Woman of Samaria</vt:lpstr>
      <vt:lpstr>Questions</vt:lpstr>
      <vt:lpstr>History</vt:lpstr>
      <vt:lpstr>Discovery Bible Study - John 4:3-43</vt:lpstr>
      <vt:lpstr>Feedback</vt:lpstr>
      <vt:lpstr>Turning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Encounters with Jesus 1: The Woman of Samaria</dc:title>
  <dc:creator>David Acreman</dc:creator>
  <cp:lastModifiedBy>Andy Acreman</cp:lastModifiedBy>
  <cp:revision>7</cp:revision>
  <dcterms:created xsi:type="dcterms:W3CDTF">2026-06-18T11:34:07Z</dcterms:created>
  <dcterms:modified xsi:type="dcterms:W3CDTF">2026-06-29T20:21:47Z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